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87"/>
  </p:notesMasterIdLst>
  <p:handoutMasterIdLst>
    <p:handoutMasterId r:id="rId88"/>
  </p:handoutMasterIdLst>
  <p:sldIdLst>
    <p:sldId id="257" r:id="rId3"/>
    <p:sldId id="555" r:id="rId4"/>
    <p:sldId id="556" r:id="rId5"/>
    <p:sldId id="557" r:id="rId6"/>
    <p:sldId id="558" r:id="rId7"/>
    <p:sldId id="498" r:id="rId8"/>
    <p:sldId id="559" r:id="rId9"/>
    <p:sldId id="561" r:id="rId10"/>
    <p:sldId id="562" r:id="rId11"/>
    <p:sldId id="563" r:id="rId12"/>
    <p:sldId id="564" r:id="rId13"/>
    <p:sldId id="566" r:id="rId14"/>
    <p:sldId id="610" r:id="rId15"/>
    <p:sldId id="611" r:id="rId16"/>
    <p:sldId id="647" r:id="rId17"/>
    <p:sldId id="490" r:id="rId18"/>
    <p:sldId id="544" r:id="rId19"/>
    <p:sldId id="576" r:id="rId20"/>
    <p:sldId id="580" r:id="rId21"/>
    <p:sldId id="575" r:id="rId22"/>
    <p:sldId id="612" r:id="rId23"/>
    <p:sldId id="593" r:id="rId24"/>
    <p:sldId id="581" r:id="rId25"/>
    <p:sldId id="594" r:id="rId26"/>
    <p:sldId id="583" r:id="rId27"/>
    <p:sldId id="619" r:id="rId28"/>
    <p:sldId id="584" r:id="rId29"/>
    <p:sldId id="614" r:id="rId30"/>
    <p:sldId id="613" r:id="rId31"/>
    <p:sldId id="597" r:id="rId32"/>
    <p:sldId id="585" r:id="rId33"/>
    <p:sldId id="599" r:id="rId34"/>
    <p:sldId id="600" r:id="rId35"/>
    <p:sldId id="602" r:id="rId36"/>
    <p:sldId id="587" r:id="rId37"/>
    <p:sldId id="648" r:id="rId38"/>
    <p:sldId id="588" r:id="rId39"/>
    <p:sldId id="601" r:id="rId40"/>
    <p:sldId id="608" r:id="rId41"/>
    <p:sldId id="649" r:id="rId42"/>
    <p:sldId id="609" r:id="rId43"/>
    <p:sldId id="598" r:id="rId44"/>
    <p:sldId id="623" r:id="rId45"/>
    <p:sldId id="620" r:id="rId46"/>
    <p:sldId id="615" r:id="rId47"/>
    <p:sldId id="618" r:id="rId48"/>
    <p:sldId id="538" r:id="rId49"/>
    <p:sldId id="589" r:id="rId50"/>
    <p:sldId id="592" r:id="rId51"/>
    <p:sldId id="546" r:id="rId52"/>
    <p:sldId id="626" r:id="rId53"/>
    <p:sldId id="628" r:id="rId54"/>
    <p:sldId id="629" r:id="rId55"/>
    <p:sldId id="627" r:id="rId56"/>
    <p:sldId id="630" r:id="rId57"/>
    <p:sldId id="631" r:id="rId58"/>
    <p:sldId id="633" r:id="rId59"/>
    <p:sldId id="637" r:id="rId60"/>
    <p:sldId id="635" r:id="rId61"/>
    <p:sldId id="636" r:id="rId62"/>
    <p:sldId id="622" r:id="rId63"/>
    <p:sldId id="639" r:id="rId64"/>
    <p:sldId id="638" r:id="rId65"/>
    <p:sldId id="641" r:id="rId66"/>
    <p:sldId id="621" r:id="rId67"/>
    <p:sldId id="642" r:id="rId68"/>
    <p:sldId id="650" r:id="rId69"/>
    <p:sldId id="656" r:id="rId70"/>
    <p:sldId id="652" r:id="rId71"/>
    <p:sldId id="644" r:id="rId72"/>
    <p:sldId id="654" r:id="rId73"/>
    <p:sldId id="645" r:id="rId74"/>
    <p:sldId id="655" r:id="rId75"/>
    <p:sldId id="567" r:id="rId76"/>
    <p:sldId id="568" r:id="rId77"/>
    <p:sldId id="407" r:id="rId78"/>
    <p:sldId id="270" r:id="rId79"/>
    <p:sldId id="271" r:id="rId80"/>
    <p:sldId id="272" r:id="rId81"/>
    <p:sldId id="516" r:id="rId82"/>
    <p:sldId id="651" r:id="rId83"/>
    <p:sldId id="570" r:id="rId84"/>
    <p:sldId id="571" r:id="rId85"/>
    <p:sldId id="640" r:id="rId86"/>
  </p:sldIdLst>
  <p:sldSz cx="9144000" cy="6858000" type="screen4x3"/>
  <p:notesSz cx="7010400" cy="9296400"/>
  <p:custDataLst>
    <p:tags r:id="rId8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77F"/>
    <a:srgbClr val="000000"/>
    <a:srgbClr val="EC1F25"/>
    <a:srgbClr val="1795D2"/>
    <a:srgbClr val="F68920"/>
    <a:srgbClr val="1E6A9A"/>
    <a:srgbClr val="00FF00"/>
    <a:srgbClr val="6FA943"/>
    <a:srgbClr val="CC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964" autoAdjust="0"/>
    <p:restoredTop sz="94701" autoAdjust="0"/>
  </p:normalViewPr>
  <p:slideViewPr>
    <p:cSldViewPr>
      <p:cViewPr>
        <p:scale>
          <a:sx n="75" d="100"/>
          <a:sy n="75" d="100"/>
        </p:scale>
        <p:origin x="-120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3037627" cy="464980"/>
          </a:xfrm>
          <a:prstGeom prst="rect">
            <a:avLst/>
          </a:prstGeom>
        </p:spPr>
        <p:txBody>
          <a:bodyPr vert="horz" lIns="92077" tIns="46035" rIns="92077" bIns="460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8"/>
            <a:ext cx="3037627" cy="464980"/>
          </a:xfrm>
          <a:prstGeom prst="rect">
            <a:avLst/>
          </a:prstGeom>
        </p:spPr>
        <p:txBody>
          <a:bodyPr vert="horz" lIns="92077" tIns="46035" rIns="92077" bIns="46035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5"/>
            <a:ext cx="3037627" cy="464980"/>
          </a:xfrm>
          <a:prstGeom prst="rect">
            <a:avLst/>
          </a:prstGeom>
        </p:spPr>
        <p:txBody>
          <a:bodyPr vert="horz" lIns="92077" tIns="46035" rIns="92077" bIns="460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5"/>
            <a:ext cx="3037627" cy="464980"/>
          </a:xfrm>
          <a:prstGeom prst="rect">
            <a:avLst/>
          </a:prstGeom>
        </p:spPr>
        <p:txBody>
          <a:bodyPr vert="horz" lIns="92077" tIns="46035" rIns="92077" bIns="46035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6" tIns="46565" rIns="93136" bIns="465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6" y="0"/>
            <a:ext cx="3037840" cy="464820"/>
          </a:xfrm>
          <a:prstGeom prst="rect">
            <a:avLst/>
          </a:prstGeom>
        </p:spPr>
        <p:txBody>
          <a:bodyPr vert="horz" lIns="93136" tIns="46565" rIns="93136" bIns="46565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5" rIns="93136" bIns="465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36" tIns="46565" rIns="93136" bIns="465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36" tIns="46565" rIns="93136" bIns="465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6" y="8829966"/>
            <a:ext cx="3037840" cy="464820"/>
          </a:xfrm>
          <a:prstGeom prst="rect">
            <a:avLst/>
          </a:prstGeom>
        </p:spPr>
        <p:txBody>
          <a:bodyPr vert="horz" lIns="93136" tIns="46565" rIns="93136" bIns="46565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1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/>
                <a:gridCol w="1066799"/>
                <a:gridCol w="22860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100828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age white bottom 3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6936" y="6464300"/>
            <a:ext cx="8388578" cy="2159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3F6FE54C-330D-4F78-ABBB-4309360A2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44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164008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600200"/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51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  <p:sldLayoutId id="2147483721" r:id="rId31"/>
    <p:sldLayoutId id="2147483722" r:id="rId32"/>
    <p:sldLayoutId id="2147483723" r:id="rId33"/>
    <p:sldLayoutId id="2147483724" r:id="rId34"/>
    <p:sldLayoutId id="2147483725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7/07/a6_presentation_zonal_demand_curves_cso_transactions_using_mri_demand_curves.pptx" TargetMode="External"/><Relationship Id="rId2" Type="http://schemas.openxmlformats.org/officeDocument/2006/relationships/hyperlink" Target="https://www.iso-ne.com/static-assets/documents/2017/06/a7_presentation_zonal_demand_curves_cso_transactions_using_mri_curves.pptx" TargetMode="Externa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august 8-10, 2017| cape </a:t>
            </a:r>
            <a:r>
              <a:rPr lang="en-US" dirty="0" err="1" smtClean="0"/>
              <a:t>neddick</a:t>
            </a:r>
            <a:r>
              <a:rPr lang="en-US" dirty="0" smtClean="0"/>
              <a:t>, 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324600" y="5582097"/>
            <a:ext cx="2523954" cy="381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(413) </a:t>
            </a:r>
            <a:r>
              <a:rPr lang="en-US" dirty="0" smtClean="0"/>
              <a:t>540-4088</a:t>
            </a:r>
          </a:p>
          <a:p>
            <a:pPr lvl="0"/>
            <a:r>
              <a:rPr lang="en-US" dirty="0" smtClean="0"/>
              <a:t>agillespie@iso-ne.com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Zonal Demand Curves: </a:t>
            </a:r>
            <a:br>
              <a:rPr lang="en-US" dirty="0" smtClean="0"/>
            </a:br>
            <a:r>
              <a:rPr lang="en-US" dirty="0" smtClean="0"/>
              <a:t>CSO Transactions using MRI Demand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How Does an ART Work?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ISO settles payments involving the </a:t>
            </a:r>
            <a:r>
              <a:rPr lang="en-US" dirty="0">
                <a:solidFill>
                  <a:srgbClr val="62777F"/>
                </a:solidFill>
              </a:rPr>
              <a:t>transferring resource </a:t>
            </a:r>
            <a:r>
              <a:rPr lang="en-US" dirty="0" smtClean="0">
                <a:solidFill>
                  <a:srgbClr val="62777F"/>
                </a:solidFill>
              </a:rPr>
              <a:t>and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resource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payment amount: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b="1" i="1" dirty="0" smtClean="0">
                <a:solidFill>
                  <a:srgbClr val="62777F"/>
                </a:solidFill>
              </a:rPr>
              <a:t>ART </a:t>
            </a:r>
            <a:r>
              <a:rPr lang="en-US" b="1" i="1" dirty="0">
                <a:solidFill>
                  <a:srgbClr val="62777F"/>
                </a:solidFill>
              </a:rPr>
              <a:t>amount (MW) x </a:t>
            </a:r>
            <a:r>
              <a:rPr lang="en-US" b="1" i="1" dirty="0" smtClean="0">
                <a:solidFill>
                  <a:srgbClr val="62777F"/>
                </a:solidFill>
              </a:rPr>
              <a:t>(Zone ARA </a:t>
            </a:r>
            <a:r>
              <a:rPr lang="en-US" b="1" i="1" dirty="0">
                <a:solidFill>
                  <a:srgbClr val="62777F"/>
                </a:solidFill>
              </a:rPr>
              <a:t>clearing price – set </a:t>
            </a:r>
            <a:r>
              <a:rPr lang="en-US" b="1" i="1" dirty="0" smtClean="0">
                <a:solidFill>
                  <a:srgbClr val="62777F"/>
                </a:solidFill>
              </a:rPr>
              <a:t>price)</a:t>
            </a:r>
            <a:r>
              <a:rPr lang="en-US" dirty="0" smtClean="0">
                <a:solidFill>
                  <a:srgbClr val="62777F"/>
                </a:solidFill>
              </a:rPr>
              <a:t>  </a:t>
            </a:r>
            <a:r>
              <a:rPr lang="en-US" sz="1600" dirty="0" smtClean="0">
                <a:solidFill>
                  <a:srgbClr val="62777F"/>
                </a:solidFill>
              </a:rPr>
              <a:t>(+/-)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If </a:t>
            </a:r>
            <a:r>
              <a:rPr lang="en-US" dirty="0" smtClean="0">
                <a:solidFill>
                  <a:srgbClr val="62777F"/>
                </a:solidFill>
              </a:rPr>
              <a:t>positive, </a:t>
            </a:r>
            <a:r>
              <a:rPr lang="en-US" dirty="0">
                <a:solidFill>
                  <a:srgbClr val="62777F"/>
                </a:solidFill>
              </a:rPr>
              <a:t>the transferring </a:t>
            </a:r>
            <a:r>
              <a:rPr lang="en-US" dirty="0" smtClean="0">
                <a:solidFill>
                  <a:srgbClr val="62777F"/>
                </a:solidFill>
              </a:rPr>
              <a:t>party receives a payment and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party makes a payment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If </a:t>
            </a:r>
            <a:r>
              <a:rPr lang="en-US" dirty="0" smtClean="0">
                <a:solidFill>
                  <a:srgbClr val="62777F"/>
                </a:solidFill>
              </a:rPr>
              <a:t>negative, </a:t>
            </a:r>
            <a:r>
              <a:rPr lang="en-US" dirty="0">
                <a:solidFill>
                  <a:srgbClr val="62777F"/>
                </a:solidFill>
              </a:rPr>
              <a:t>the transferring </a:t>
            </a:r>
            <a:r>
              <a:rPr lang="en-US" dirty="0" smtClean="0">
                <a:solidFill>
                  <a:srgbClr val="62777F"/>
                </a:solidFill>
              </a:rPr>
              <a:t>party makes </a:t>
            </a:r>
            <a:r>
              <a:rPr lang="en-US" dirty="0">
                <a:solidFill>
                  <a:srgbClr val="62777F"/>
                </a:solidFill>
              </a:rPr>
              <a:t>a payment </a:t>
            </a:r>
            <a:r>
              <a:rPr lang="en-US" dirty="0" smtClean="0">
                <a:solidFill>
                  <a:srgbClr val="62777F"/>
                </a:solidFill>
              </a:rPr>
              <a:t>and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party receives </a:t>
            </a:r>
            <a:r>
              <a:rPr lang="en-US" dirty="0">
                <a:solidFill>
                  <a:srgbClr val="62777F"/>
                </a:solidFill>
              </a:rPr>
              <a:t>a payment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9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ART Summary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Annual Reconfiguration Transactions: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Allow </a:t>
            </a:r>
            <a:r>
              <a:rPr lang="en-US" dirty="0">
                <a:solidFill>
                  <a:srgbClr val="62777F"/>
                </a:solidFill>
              </a:rPr>
              <a:t>for exchanges where they were previously </a:t>
            </a:r>
            <a:r>
              <a:rPr lang="en-US" dirty="0" smtClean="0">
                <a:solidFill>
                  <a:srgbClr val="62777F"/>
                </a:solidFill>
              </a:rPr>
              <a:t>prohibited, and can </a:t>
            </a:r>
            <a:r>
              <a:rPr lang="en-US" dirty="0">
                <a:solidFill>
                  <a:srgbClr val="62777F"/>
                </a:solidFill>
              </a:rPr>
              <a:t>accommodate both uneven transfers and kW-for-kW exchanges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This is possible because they account </a:t>
            </a:r>
            <a:r>
              <a:rPr lang="en-US" dirty="0">
                <a:solidFill>
                  <a:srgbClr val="62777F"/>
                </a:solidFill>
              </a:rPr>
              <a:t>for the impact </a:t>
            </a:r>
            <a:r>
              <a:rPr lang="en-US" dirty="0" smtClean="0">
                <a:solidFill>
                  <a:srgbClr val="62777F"/>
                </a:solidFill>
              </a:rPr>
              <a:t>of capacity transfer across constrained zone boundaries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This mechanism can </a:t>
            </a:r>
            <a:r>
              <a:rPr lang="en-US" dirty="0">
                <a:solidFill>
                  <a:srgbClr val="62777F"/>
                </a:solidFill>
              </a:rPr>
              <a:t>be used for transfers in the same zone, or across constrained zone </a:t>
            </a:r>
            <a:r>
              <a:rPr lang="en-US" dirty="0" smtClean="0">
                <a:solidFill>
                  <a:srgbClr val="62777F"/>
                </a:solidFill>
              </a:rPr>
              <a:t>boundaries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Using </a:t>
            </a:r>
            <a:r>
              <a:rPr lang="en-US" sz="2400" i="1" u="sng" dirty="0">
                <a:solidFill>
                  <a:srgbClr val="0070C0"/>
                </a:solidFill>
              </a:rPr>
              <a:t>both</a:t>
            </a:r>
            <a:r>
              <a:rPr lang="en-US" sz="2400" dirty="0">
                <a:solidFill>
                  <a:srgbClr val="0070C0"/>
                </a:solidFill>
              </a:rPr>
              <a:t> an ART and a bid (or offer) </a:t>
            </a:r>
            <a:r>
              <a:rPr lang="en-US" sz="2400" dirty="0" smtClean="0">
                <a:solidFill>
                  <a:srgbClr val="0070C0"/>
                </a:solidFill>
              </a:rPr>
              <a:t>provides price-quantity assurance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This mechanism meets our objectives</a:t>
            </a:r>
            <a:r>
              <a:rPr lang="en-US" dirty="0" smtClean="0">
                <a:solidFill>
                  <a:srgbClr val="62777F"/>
                </a:solidFill>
              </a:rPr>
              <a:t>; find a means to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Provide </a:t>
            </a:r>
            <a:r>
              <a:rPr lang="en-US" sz="2400" dirty="0">
                <a:solidFill>
                  <a:schemeClr val="tx1"/>
                </a:solidFill>
              </a:rPr>
              <a:t>price certainty for </a:t>
            </a:r>
            <a:r>
              <a:rPr lang="en-US" sz="2400" dirty="0" smtClean="0">
                <a:solidFill>
                  <a:schemeClr val="tx1"/>
                </a:solidFill>
              </a:rPr>
              <a:t>annual CSO </a:t>
            </a:r>
            <a:r>
              <a:rPr lang="en-US" sz="2400" dirty="0">
                <a:solidFill>
                  <a:schemeClr val="tx1"/>
                </a:solidFill>
              </a:rPr>
              <a:t>transfers, and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Account </a:t>
            </a:r>
            <a:r>
              <a:rPr lang="en-US" sz="2400" dirty="0">
                <a:solidFill>
                  <a:schemeClr val="tx1"/>
                </a:solidFill>
              </a:rPr>
              <a:t>for the effect of partial substitutability on reliability (</a:t>
            </a:r>
            <a:r>
              <a:rPr lang="en-US" sz="2400" i="1" dirty="0">
                <a:solidFill>
                  <a:schemeClr val="tx1"/>
                </a:solidFill>
              </a:rPr>
              <a:t>i.e., </a:t>
            </a:r>
            <a:r>
              <a:rPr lang="en-US" sz="2400" dirty="0">
                <a:solidFill>
                  <a:schemeClr val="tx1"/>
                </a:solidFill>
              </a:rPr>
              <a:t>resource adequacy)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6277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3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Other ART Observations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ARTs have simple terms to negotiate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Which two resources, how much, what price, and where?</a:t>
            </a:r>
            <a:endParaRPr lang="en-US" i="1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ARTs work </a:t>
            </a:r>
            <a:r>
              <a:rPr lang="en-US" dirty="0">
                <a:solidFill>
                  <a:srgbClr val="62777F"/>
                </a:solidFill>
              </a:rPr>
              <a:t>when the clearing price is not a function of the marginal reliability </a:t>
            </a:r>
            <a:r>
              <a:rPr lang="en-US" dirty="0" smtClean="0">
                <a:solidFill>
                  <a:srgbClr val="62777F"/>
                </a:solidFill>
              </a:rPr>
              <a:t>impact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E.g., the transition (flat) segment </a:t>
            </a:r>
            <a:r>
              <a:rPr lang="en-US" i="1" dirty="0">
                <a:solidFill>
                  <a:srgbClr val="62777F"/>
                </a:solidFill>
              </a:rPr>
              <a:t>of the system </a:t>
            </a:r>
            <a:r>
              <a:rPr lang="en-US" i="1" dirty="0" smtClean="0">
                <a:solidFill>
                  <a:srgbClr val="62777F"/>
                </a:solidFill>
              </a:rPr>
              <a:t>demand curve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ARTs do not require </a:t>
            </a:r>
            <a:r>
              <a:rPr lang="en-US" dirty="0">
                <a:solidFill>
                  <a:srgbClr val="62777F"/>
                </a:solidFill>
              </a:rPr>
              <a:t>a </a:t>
            </a:r>
            <a:r>
              <a:rPr lang="en-US" dirty="0" smtClean="0">
                <a:solidFill>
                  <a:srgbClr val="62777F"/>
                </a:solidFill>
              </a:rPr>
              <a:t>precise ratio or exchange rate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The ART amount may be different than the demand bid and supply offer amounts</a:t>
            </a:r>
          </a:p>
          <a:p>
            <a:pPr lvl="2"/>
            <a:r>
              <a:rPr lang="en-US" i="1" dirty="0" smtClean="0">
                <a:solidFill>
                  <a:srgbClr val="62777F"/>
                </a:solidFill>
              </a:rPr>
              <a:t>E.g., a 9.964 MW shedding resource and a 10.164 MW acquiring resource could use a 10 MW ART; a CSO Bilateral would be limited to 9.964 MW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ARTs do not require </a:t>
            </a:r>
            <a:r>
              <a:rPr lang="en-US" dirty="0">
                <a:solidFill>
                  <a:srgbClr val="62777F"/>
                </a:solidFill>
              </a:rPr>
              <a:t>any separate </a:t>
            </a:r>
            <a:r>
              <a:rPr lang="en-US" dirty="0" smtClean="0">
                <a:solidFill>
                  <a:srgbClr val="62777F"/>
                </a:solidFill>
              </a:rPr>
              <a:t>processing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Reliability reviews are done on the demand bids and supply offers only</a:t>
            </a:r>
          </a:p>
        </p:txBody>
      </p:sp>
    </p:spTree>
    <p:extLst>
      <p:ext uri="{BB962C8B-B14F-4D97-AF65-F5344CB8AC3E}">
        <p14:creationId xmlns:p14="http://schemas.microsoft.com/office/powerpoint/2010/main" val="413214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Differences Between ARTs and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ARTs will be submitted at the same time demand bids and supply offers are submitted for the ARA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No separate process or schedule for ARTs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ARTs are only to be used when a demand bid or supply offer is submitted in the ARA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Similar to demand bids in the ARA, financial assurance will be assessed for ARTs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Failing financial assurance requirements will result in a participant’s ARTs being cancelled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46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Limits and Reliability Reviews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ART amount may be different than both the demand bid and supply offer amounts, but must be less than the maximum qualified bid/offer amount of the two resources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Example on next slide (per request from last meeting)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 MW from a resource associated with an ART cannot be used in any other (subsequent) ART (for that ARA)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ART will be cancelled if either the demand bid or supply offer is denied </a:t>
            </a:r>
            <a:r>
              <a:rPr lang="en-US" dirty="0" smtClean="0">
                <a:solidFill>
                  <a:srgbClr val="0070C0"/>
                </a:solidFill>
              </a:rPr>
              <a:t>during the auction </a:t>
            </a:r>
            <a:r>
              <a:rPr lang="en-US" dirty="0" smtClean="0">
                <a:solidFill>
                  <a:srgbClr val="62777F"/>
                </a:solidFill>
              </a:rPr>
              <a:t>for reliability reasons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Withdrawing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 ART </a:t>
            </a:r>
            <a:r>
              <a:rPr lang="en-US" dirty="0" smtClean="0">
                <a:solidFill>
                  <a:srgbClr val="0070C0"/>
                </a:solidFill>
              </a:rPr>
              <a:t>before, </a:t>
            </a:r>
            <a:r>
              <a:rPr lang="en-US" dirty="0" smtClean="0">
                <a:solidFill>
                  <a:srgbClr val="62777F"/>
                </a:solidFill>
              </a:rPr>
              <a:t>or cancelling </a:t>
            </a:r>
            <a:r>
              <a:rPr lang="en-US" dirty="0">
                <a:solidFill>
                  <a:srgbClr val="0070C0"/>
                </a:solidFill>
              </a:rPr>
              <a:t>an ART during </a:t>
            </a:r>
            <a:r>
              <a:rPr lang="en-US" dirty="0" smtClean="0">
                <a:solidFill>
                  <a:srgbClr val="0070C0"/>
                </a:solidFill>
              </a:rPr>
              <a:t>the auction </a:t>
            </a:r>
            <a:r>
              <a:rPr lang="en-US" i="1" u="sng" dirty="0" smtClean="0">
                <a:solidFill>
                  <a:srgbClr val="62777F"/>
                </a:solidFill>
              </a:rPr>
              <a:t>will not</a:t>
            </a:r>
            <a:r>
              <a:rPr lang="en-US" i="1" dirty="0" smtClean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result in the withdrawal or cancellation of demand bids or supply offers</a:t>
            </a:r>
          </a:p>
        </p:txBody>
      </p:sp>
    </p:spTree>
    <p:extLst>
      <p:ext uri="{BB962C8B-B14F-4D97-AF65-F5344CB8AC3E}">
        <p14:creationId xmlns:p14="http://schemas.microsoft.com/office/powerpoint/2010/main" val="24424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4114800"/>
            <a:ext cx="8229600" cy="2185797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An </a:t>
            </a:r>
            <a:r>
              <a:rPr lang="en-US" b="1" dirty="0">
                <a:solidFill>
                  <a:srgbClr val="0070C0"/>
                </a:solidFill>
              </a:rPr>
              <a:t>ART </a:t>
            </a:r>
            <a:r>
              <a:rPr lang="en-US" b="1" dirty="0" smtClean="0">
                <a:solidFill>
                  <a:srgbClr val="0070C0"/>
                </a:solidFill>
              </a:rPr>
              <a:t>between Resource </a:t>
            </a:r>
            <a:r>
              <a:rPr lang="en-US" b="1" dirty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</a:rPr>
              <a:t>and Resource </a:t>
            </a:r>
            <a:r>
              <a:rPr lang="en-US" b="1" dirty="0">
                <a:solidFill>
                  <a:srgbClr val="0070C0"/>
                </a:solidFill>
              </a:rPr>
              <a:t>B would be limited to 110 MW</a:t>
            </a:r>
          </a:p>
          <a:p>
            <a:r>
              <a:rPr lang="en-US" dirty="0">
                <a:solidFill>
                  <a:srgbClr val="0070C0"/>
                </a:solidFill>
              </a:rPr>
              <a:t>This ‘higher-of’ limit allows for the use of a </a:t>
            </a:r>
            <a:r>
              <a:rPr lang="en-US" dirty="0" smtClean="0">
                <a:solidFill>
                  <a:srgbClr val="0070C0"/>
                </a:solidFill>
              </a:rPr>
              <a:t>‘ratio’ while also limiting ARTs </a:t>
            </a:r>
            <a:r>
              <a:rPr lang="en-US" dirty="0">
                <a:solidFill>
                  <a:srgbClr val="0070C0"/>
                </a:solidFill>
              </a:rPr>
              <a:t>to </a:t>
            </a:r>
            <a:r>
              <a:rPr lang="en-US" dirty="0" smtClean="0">
                <a:solidFill>
                  <a:srgbClr val="0070C0"/>
                </a:solidFill>
              </a:rPr>
              <a:t>the maximum possible participation in </a:t>
            </a: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ARA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You </a:t>
            </a:r>
            <a:r>
              <a:rPr lang="en-US" i="1" dirty="0">
                <a:solidFill>
                  <a:srgbClr val="0070C0"/>
                </a:solidFill>
              </a:rPr>
              <a:t>can’t </a:t>
            </a:r>
            <a:r>
              <a:rPr lang="en-US" i="1" dirty="0" smtClean="0">
                <a:solidFill>
                  <a:srgbClr val="0070C0"/>
                </a:solidFill>
              </a:rPr>
              <a:t>enter an </a:t>
            </a:r>
            <a:r>
              <a:rPr lang="en-US" i="1" dirty="0">
                <a:solidFill>
                  <a:srgbClr val="0070C0"/>
                </a:solidFill>
              </a:rPr>
              <a:t>ART if you can’t participate in the </a:t>
            </a:r>
            <a:r>
              <a:rPr lang="en-US" i="1" dirty="0" smtClean="0">
                <a:solidFill>
                  <a:srgbClr val="0070C0"/>
                </a:solidFill>
              </a:rPr>
              <a:t>ARA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Also, there can’t be more than one ART on a MW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 this example, a 110 MW ART would ‘use up’ each resource’s ART eligibility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62000" y="1295400"/>
            <a:ext cx="3733800" cy="2662238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Before each ARA every </a:t>
            </a:r>
            <a:r>
              <a:rPr lang="en-US" sz="2000" dirty="0">
                <a:solidFill>
                  <a:srgbClr val="0070C0"/>
                </a:solidFill>
              </a:rPr>
              <a:t>resource </a:t>
            </a:r>
            <a:r>
              <a:rPr lang="en-US" sz="2000" dirty="0" smtClean="0">
                <a:solidFill>
                  <a:srgbClr val="0070C0"/>
                </a:solidFill>
              </a:rPr>
              <a:t>has a </a:t>
            </a:r>
            <a:r>
              <a:rPr lang="en-US" sz="2000" dirty="0">
                <a:solidFill>
                  <a:srgbClr val="0070C0"/>
                </a:solidFill>
              </a:rPr>
              <a:t>maximum demand bid and maximum supply offer </a:t>
            </a:r>
            <a:r>
              <a:rPr lang="en-US" sz="2000" dirty="0" smtClean="0">
                <a:solidFill>
                  <a:srgbClr val="0070C0"/>
                </a:solidFill>
              </a:rPr>
              <a:t>limit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Resource A</a:t>
            </a:r>
          </a:p>
          <a:p>
            <a:pPr marL="285750" lvl="1" indent="-171450"/>
            <a:r>
              <a:rPr lang="en-US" dirty="0" smtClean="0">
                <a:solidFill>
                  <a:srgbClr val="0070C0"/>
                </a:solidFill>
              </a:rPr>
              <a:t>Maximum Demand Bid = 90 MW</a:t>
            </a:r>
          </a:p>
          <a:p>
            <a:pPr marL="285750" lvl="1" indent="-171450"/>
            <a:r>
              <a:rPr lang="en-US" dirty="0" smtClean="0">
                <a:solidFill>
                  <a:srgbClr val="0070C0"/>
                </a:solidFill>
              </a:rPr>
              <a:t>Maximum </a:t>
            </a:r>
            <a:r>
              <a:rPr lang="en-US" dirty="0">
                <a:solidFill>
                  <a:srgbClr val="0070C0"/>
                </a:solidFill>
              </a:rPr>
              <a:t>Supply Offer = 0 MW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Resource </a:t>
            </a:r>
            <a:r>
              <a:rPr lang="en-US" sz="2000" dirty="0" smtClean="0">
                <a:solidFill>
                  <a:srgbClr val="0070C0"/>
                </a:solidFill>
              </a:rPr>
              <a:t>B</a:t>
            </a:r>
            <a:endParaRPr lang="en-US" sz="2000" dirty="0">
              <a:solidFill>
                <a:srgbClr val="0070C0"/>
              </a:solidFill>
            </a:endParaRPr>
          </a:p>
          <a:p>
            <a:pPr marL="285750" lvl="1" indent="-171450"/>
            <a:r>
              <a:rPr lang="en-US" dirty="0">
                <a:solidFill>
                  <a:srgbClr val="0070C0"/>
                </a:solidFill>
              </a:rPr>
              <a:t>Maximum Demand Bid = 0 MW</a:t>
            </a:r>
          </a:p>
          <a:p>
            <a:pPr marL="285750" lvl="1" indent="-171450"/>
            <a:r>
              <a:rPr lang="en-US" dirty="0">
                <a:solidFill>
                  <a:srgbClr val="0070C0"/>
                </a:solidFill>
              </a:rPr>
              <a:t>Maximum Supply Offer = </a:t>
            </a:r>
            <a:r>
              <a:rPr lang="en-US" dirty="0" smtClean="0">
                <a:solidFill>
                  <a:srgbClr val="0070C0"/>
                </a:solidFill>
              </a:rPr>
              <a:t>110 MW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ART Limit - </a:t>
            </a:r>
            <a:r>
              <a:rPr lang="en-US" i="1" dirty="0" smtClean="0">
                <a:solidFill>
                  <a:srgbClr val="0070C0"/>
                </a:solidFill>
              </a:rPr>
              <a:t>Example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6159"/>
            <a:ext cx="3765550" cy="280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6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0574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conforming changes for </a:t>
            </a:r>
            <a:br>
              <a:rPr lang="en-US" dirty="0" smtClean="0"/>
            </a:br>
            <a:r>
              <a:rPr lang="en-US" dirty="0" smtClean="0"/>
              <a:t>annual reconfiguration transactions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7772400" cy="2133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Monthly CSO </a:t>
            </a:r>
            <a:r>
              <a:rPr lang="en-US" dirty="0" err="1"/>
              <a:t>Bilaterals</a:t>
            </a:r>
            <a:r>
              <a:rPr lang="en-US" dirty="0"/>
              <a:t> and reconfiguration auctions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Significant </a:t>
            </a:r>
            <a:r>
              <a:rPr lang="en-US" dirty="0"/>
              <a:t>decrease thresholds and </a:t>
            </a:r>
            <a:r>
              <a:rPr lang="en-US" dirty="0" smtClean="0"/>
              <a:t>‘mandatory</a:t>
            </a:r>
            <a:r>
              <a:rPr lang="en-US" dirty="0"/>
              <a:t>’ demand bids in ARA3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Annual and Seasonal CSO </a:t>
            </a:r>
            <a:r>
              <a:rPr lang="en-US" dirty="0" err="1"/>
              <a:t>Bilaterals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0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Monthly CSO </a:t>
            </a:r>
            <a:r>
              <a:rPr lang="en-US" dirty="0" err="1"/>
              <a:t>Bilaterals</a:t>
            </a:r>
            <a:r>
              <a:rPr lang="en-US" dirty="0"/>
              <a:t> and reconfiguration </a:t>
            </a:r>
            <a:r>
              <a:rPr lang="en-US" dirty="0" smtClean="0"/>
              <a:t>auctions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demand parameters; what fixed </a:t>
            </a:r>
            <a:r>
              <a:rPr lang="en-US" dirty="0"/>
              <a:t>requirements </a:t>
            </a:r>
            <a:r>
              <a:rPr lang="en-US" dirty="0" smtClean="0"/>
              <a:t>will be used </a:t>
            </a:r>
            <a:r>
              <a:rPr lang="en-US" dirty="0"/>
              <a:t>in monthly CSO </a:t>
            </a:r>
            <a:r>
              <a:rPr lang="en-US" dirty="0" err="1"/>
              <a:t>Bilaterals</a:t>
            </a:r>
            <a:r>
              <a:rPr lang="en-US" dirty="0"/>
              <a:t> and reconfiguration </a:t>
            </a:r>
            <a:r>
              <a:rPr lang="en-US" dirty="0" smtClean="0"/>
              <a:t>auctions?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Monthly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Recall: The </a:t>
            </a:r>
            <a:r>
              <a:rPr lang="en-US" dirty="0">
                <a:solidFill>
                  <a:srgbClr val="62777F"/>
                </a:solidFill>
              </a:rPr>
              <a:t>ISO will continue to use fixed demand requirements in the monthly reconfiguration auctions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There </a:t>
            </a:r>
            <a:r>
              <a:rPr lang="en-US" dirty="0" smtClean="0">
                <a:solidFill>
                  <a:srgbClr val="62777F"/>
                </a:solidFill>
              </a:rPr>
              <a:t>exists </a:t>
            </a:r>
            <a:r>
              <a:rPr lang="en-US" dirty="0">
                <a:solidFill>
                  <a:srgbClr val="62777F"/>
                </a:solidFill>
              </a:rPr>
              <a:t>no MRI-based demand curves of a monthly </a:t>
            </a:r>
            <a:r>
              <a:rPr lang="en-US" dirty="0" smtClean="0">
                <a:solidFill>
                  <a:srgbClr val="62777F"/>
                </a:solidFill>
              </a:rPr>
              <a:t>frequency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depend on </a:t>
            </a:r>
            <a:r>
              <a:rPr lang="en-US" dirty="0" smtClean="0">
                <a:solidFill>
                  <a:srgbClr val="62777F"/>
                </a:solidFill>
              </a:rPr>
              <a:t>modeling constrained </a:t>
            </a:r>
            <a:r>
              <a:rPr lang="en-US" dirty="0">
                <a:solidFill>
                  <a:srgbClr val="62777F"/>
                </a:solidFill>
              </a:rPr>
              <a:t>zone boundaries as fixed </a:t>
            </a:r>
            <a:r>
              <a:rPr lang="en-US" dirty="0" smtClean="0">
                <a:solidFill>
                  <a:srgbClr val="62777F"/>
                </a:solidFill>
              </a:rPr>
              <a:t>demand requirements, meaning transfers </a:t>
            </a:r>
            <a:r>
              <a:rPr lang="en-US" dirty="0">
                <a:solidFill>
                  <a:srgbClr val="62777F"/>
                </a:solidFill>
              </a:rPr>
              <a:t>are either:</a:t>
            </a:r>
          </a:p>
          <a:p>
            <a:pPr marL="914400" lvl="1" indent="-457200"/>
            <a:r>
              <a:rPr lang="en-US" b="1" dirty="0">
                <a:solidFill>
                  <a:srgbClr val="62777F"/>
                </a:solidFill>
              </a:rPr>
              <a:t>Fully substitutable </a:t>
            </a:r>
            <a:r>
              <a:rPr lang="en-US" dirty="0">
                <a:solidFill>
                  <a:srgbClr val="62777F"/>
                </a:solidFill>
              </a:rPr>
              <a:t>(kW-for-kW), or</a:t>
            </a:r>
          </a:p>
          <a:p>
            <a:pPr marL="914400" lvl="1" indent="-457200"/>
            <a:r>
              <a:rPr lang="en-US" b="1" dirty="0">
                <a:solidFill>
                  <a:srgbClr val="62777F"/>
                </a:solidFill>
              </a:rPr>
              <a:t>Not allowed </a:t>
            </a:r>
            <a:r>
              <a:rPr lang="en-US" dirty="0">
                <a:solidFill>
                  <a:srgbClr val="62777F"/>
                </a:solidFill>
              </a:rPr>
              <a:t>if it would violate the fixed demand requirement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Problem:</a:t>
            </a:r>
            <a:r>
              <a:rPr lang="en-US" dirty="0" smtClean="0">
                <a:solidFill>
                  <a:srgbClr val="62777F"/>
                </a:solidFill>
              </a:rPr>
              <a:t> Continuing to use the Local Sourcing Requirement (LSR) and the Maximum Capacity Limit (MCL) in the monthlies (beginning with CCP 11) would </a:t>
            </a:r>
            <a:r>
              <a:rPr lang="en-US" dirty="0">
                <a:solidFill>
                  <a:srgbClr val="62777F"/>
                </a:solidFill>
              </a:rPr>
              <a:t>ignore partial </a:t>
            </a:r>
            <a:r>
              <a:rPr lang="en-US" dirty="0" smtClean="0">
                <a:solidFill>
                  <a:srgbClr val="62777F"/>
                </a:solidFill>
              </a:rPr>
              <a:t>substitutability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sz="1200" dirty="0" smtClean="0">
                <a:solidFill>
                  <a:srgbClr val="62777F"/>
                </a:solidFill>
              </a:rPr>
              <a:t> 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E.g.</a:t>
            </a:r>
            <a:r>
              <a:rPr lang="en-US" dirty="0" smtClean="0">
                <a:solidFill>
                  <a:srgbClr val="62777F"/>
                </a:solidFill>
              </a:rPr>
              <a:t>, an import-constrained zone transfer below (to the left of) the zonal MRI curve truncation point but above (to the right of) LSR would ignore the fact that substitutability is not kW-for-kW in this range </a:t>
            </a:r>
            <a:r>
              <a:rPr lang="en-US" i="1" dirty="0" smtClean="0">
                <a:solidFill>
                  <a:srgbClr val="62777F"/>
                </a:solidFill>
              </a:rPr>
              <a:t>(see chart on next slide)</a:t>
            </a:r>
          </a:p>
        </p:txBody>
      </p:sp>
    </p:spTree>
    <p:extLst>
      <p:ext uri="{BB962C8B-B14F-4D97-AF65-F5344CB8AC3E}">
        <p14:creationId xmlns:p14="http://schemas.microsoft.com/office/powerpoint/2010/main" val="14962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Substitutability Comparison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343400"/>
            <a:ext cx="15240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11 +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86600" y="2286000"/>
            <a:ext cx="1524000" cy="762000"/>
          </a:xfrm>
          <a:prstGeom prst="roundRect">
            <a:avLst/>
          </a:prstGeom>
          <a:solidFill>
            <a:srgbClr val="FFCC00">
              <a:alpha val="95294"/>
            </a:srgb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9 &amp; 10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6600" y="1447800"/>
            <a:ext cx="15240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8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5305246" cy="50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95598"/>
            <a:ext cx="14668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62" y="3325811"/>
            <a:ext cx="635838" cy="120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61" y="2998788"/>
            <a:ext cx="14668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01207"/>
            <a:ext cx="800100" cy="9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667000" y="4227513"/>
            <a:ext cx="990600" cy="152400"/>
          </a:xfrm>
          <a:prstGeom prst="left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0800000">
            <a:off x="4812462" y="4497024"/>
            <a:ext cx="533400" cy="152400"/>
          </a:xfrm>
          <a:prstGeom prst="left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Zonal Demand </a:t>
            </a:r>
            <a:r>
              <a:rPr lang="en-US" sz="2000" dirty="0" smtClean="0"/>
              <a:t>Curves: CSO </a:t>
            </a:r>
            <a:r>
              <a:rPr lang="en-US" sz="2000" dirty="0"/>
              <a:t>Transactions using MRI Demand </a:t>
            </a:r>
            <a:r>
              <a:rPr lang="en-US" sz="2000" dirty="0" smtClean="0"/>
              <a:t>Curves</a:t>
            </a:r>
            <a:endParaRPr lang="en-US" sz="20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ARA1 for Capacity Commitment Period 11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current </a:t>
            </a:r>
            <a:r>
              <a:rPr lang="en-US" i="1" dirty="0">
                <a:solidFill>
                  <a:schemeClr val="tx1"/>
                </a:solidFill>
              </a:rPr>
              <a:t>annual</a:t>
            </a:r>
            <a:r>
              <a:rPr lang="en-US" dirty="0">
                <a:solidFill>
                  <a:schemeClr val="tx1"/>
                </a:solidFill>
              </a:rPr>
              <a:t> CSO Bilateral construct is incompatible with the use of zonal Marginal Reliability Impact (MRI) </a:t>
            </a:r>
            <a:r>
              <a:rPr lang="en-US" dirty="0">
                <a:solidFill>
                  <a:srgbClr val="62777F"/>
                </a:solidFill>
              </a:rPr>
              <a:t>demand curves in </a:t>
            </a:r>
            <a:r>
              <a:rPr lang="en-US" i="1" dirty="0">
                <a:solidFill>
                  <a:srgbClr val="62777F"/>
                </a:solidFill>
              </a:rPr>
              <a:t>annual</a:t>
            </a:r>
            <a:r>
              <a:rPr lang="en-US" dirty="0">
                <a:solidFill>
                  <a:srgbClr val="62777F"/>
                </a:solidFill>
              </a:rPr>
              <a:t> reconfiguration </a:t>
            </a:r>
            <a:r>
              <a:rPr lang="en-US" dirty="0" smtClean="0">
                <a:solidFill>
                  <a:srgbClr val="62777F"/>
                </a:solidFill>
              </a:rPr>
              <a:t>auctions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This presentation will: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Review Annual Reconfiguration Transactions (ARTs)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Describe the conforming changes included with this proposal as they relate to: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2777F"/>
                </a:solidFill>
              </a:rPr>
              <a:t>Monthly </a:t>
            </a:r>
            <a:r>
              <a:rPr lang="en-US" dirty="0">
                <a:solidFill>
                  <a:srgbClr val="62777F"/>
                </a:solidFill>
              </a:rPr>
              <a:t>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and reconfiguration auctions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2777F"/>
                </a:solidFill>
              </a:rPr>
              <a:t>Significant </a:t>
            </a:r>
            <a:r>
              <a:rPr lang="en-US" dirty="0">
                <a:solidFill>
                  <a:srgbClr val="62777F"/>
                </a:solidFill>
              </a:rPr>
              <a:t>decrease thresholds and ‘mandatory’ demand bids in </a:t>
            </a:r>
            <a:r>
              <a:rPr lang="en-US" dirty="0" smtClean="0">
                <a:solidFill>
                  <a:srgbClr val="62777F"/>
                </a:solidFill>
              </a:rPr>
              <a:t>ARA3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2777F"/>
                </a:solidFill>
              </a:rPr>
              <a:t>Annual </a:t>
            </a:r>
            <a:r>
              <a:rPr lang="en-US" dirty="0">
                <a:solidFill>
                  <a:srgbClr val="62777F"/>
                </a:solidFill>
              </a:rPr>
              <a:t>and 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At the next meeting we will review the Tariff changes and the Financial Assurance Policy changes (to be coordinated with the Budget &amp; Finance Subcommittee)</a:t>
            </a:r>
          </a:p>
        </p:txBody>
      </p:sp>
    </p:spTree>
    <p:extLst>
      <p:ext uri="{BB962C8B-B14F-4D97-AF65-F5344CB8AC3E}">
        <p14:creationId xmlns:p14="http://schemas.microsoft.com/office/powerpoint/2010/main" val="2359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Proposal: Use MRI Truncation Points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2777F"/>
                </a:solidFill>
              </a:rPr>
              <a:t>Beginning with June </a:t>
            </a:r>
            <a:r>
              <a:rPr lang="en-US" dirty="0" smtClean="0">
                <a:solidFill>
                  <a:srgbClr val="62777F"/>
                </a:solidFill>
              </a:rPr>
              <a:t>2020 (the first month of CCP 11), use the annual MRI-based demand curve truncation point as the zonal fixed requirement for both monthly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and reconfiguration auctions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The truncation point being where the zonal MRI-based demand curve price is zero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112102"/>
              </p:ext>
            </p:extLst>
          </p:nvPr>
        </p:nvGraphicFramePr>
        <p:xfrm>
          <a:off x="1905000" y="4038600"/>
          <a:ext cx="5181601" cy="190957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97147"/>
                <a:gridCol w="1335464"/>
                <a:gridCol w="1424495"/>
                <a:gridCol w="1424495"/>
              </a:tblGrid>
              <a:tr h="44112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Forward Capacity Auction 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LSR/MCL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Truncation point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CSO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in zone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after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FCA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795D2"/>
                    </a:solidFill>
                  </a:tcPr>
                </a:tc>
              </a:tr>
              <a:tr h="367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9,907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10,538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11,736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NNE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8,510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8,344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461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decrease thresholds and</a:t>
            </a:r>
            <a:br>
              <a:rPr lang="en-US" dirty="0" smtClean="0"/>
            </a:br>
            <a:r>
              <a:rPr lang="en-US" dirty="0" smtClean="0"/>
              <a:t>‘mandatory’ demand bids in ARA3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review of the significant </a:t>
            </a:r>
            <a:r>
              <a:rPr lang="en-US" dirty="0"/>
              <a:t>decrease thresholds and the use of ‘mandatory’ demand bids in </a:t>
            </a:r>
            <a:r>
              <a:rPr lang="en-US" dirty="0" smtClean="0"/>
              <a:t>ARA3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8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Scope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As part of the ART proposal, the ISO is proposing to modify: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62777F"/>
                </a:solidFill>
              </a:rPr>
              <a:t>The consequences of a capacity deficiency prior to ARA3 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sz="800" dirty="0">
                <a:solidFill>
                  <a:srgbClr val="62777F"/>
                </a:solidFill>
              </a:rPr>
              <a:t> 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i="1" dirty="0">
                <a:solidFill>
                  <a:srgbClr val="62777F"/>
                </a:solidFill>
              </a:rPr>
              <a:t>Whether because of a significant decrease or a resource that may not be ‘commercial’ - under what conditions should a resource be forced to have a demand bid in ARA3? 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How </a:t>
            </a:r>
            <a:r>
              <a:rPr lang="en-US" b="1" dirty="0">
                <a:solidFill>
                  <a:srgbClr val="62777F"/>
                </a:solidFill>
              </a:rPr>
              <a:t>a significant decrease is </a:t>
            </a:r>
            <a:r>
              <a:rPr lang="en-US" b="1" dirty="0" smtClean="0">
                <a:solidFill>
                  <a:srgbClr val="62777F"/>
                </a:solidFill>
              </a:rPr>
              <a:t>determined</a:t>
            </a:r>
            <a:r>
              <a:rPr lang="en-US" dirty="0" smtClean="0">
                <a:solidFill>
                  <a:srgbClr val="62777F"/>
                </a:solidFill>
              </a:rPr>
              <a:t/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sz="800" dirty="0" smtClean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/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What constitutes a ‘significant’ decrease?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62777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There are no proposed changes to </a:t>
            </a:r>
            <a:r>
              <a:rPr lang="en-US" b="1" i="1" u="sng" dirty="0" smtClean="0">
                <a:solidFill>
                  <a:srgbClr val="62777F"/>
                </a:solidFill>
              </a:rPr>
              <a:t>how</a:t>
            </a:r>
            <a:r>
              <a:rPr lang="en-US" dirty="0" smtClean="0">
                <a:solidFill>
                  <a:srgbClr val="62777F"/>
                </a:solidFill>
              </a:rPr>
              <a:t> a resource is qualified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7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Significant Decreases - Background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The ISO conducts two significant decrease checks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During </a:t>
            </a:r>
            <a:r>
              <a:rPr lang="en-US" dirty="0">
                <a:solidFill>
                  <a:srgbClr val="62777F"/>
                </a:solidFill>
              </a:rPr>
              <a:t>FCA </a:t>
            </a:r>
            <a:r>
              <a:rPr lang="en-US" dirty="0" smtClean="0">
                <a:solidFill>
                  <a:srgbClr val="62777F"/>
                </a:solidFill>
              </a:rPr>
              <a:t>qualification</a:t>
            </a:r>
            <a:endParaRPr lang="en-US" sz="2800" dirty="0" smtClean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When qualifying resources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for participation in the FCA an </a:t>
            </a:r>
            <a:r>
              <a:rPr lang="en-US" dirty="0">
                <a:solidFill>
                  <a:srgbClr val="62777F"/>
                </a:solidFill>
              </a:rPr>
              <a:t>observed </a:t>
            </a:r>
            <a:r>
              <a:rPr lang="en-US" dirty="0" smtClean="0">
                <a:solidFill>
                  <a:srgbClr val="62777F"/>
                </a:solidFill>
              </a:rPr>
              <a:t>significant decrease may result in a lower qualified amount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sz="1200" dirty="0" smtClean="0">
                <a:solidFill>
                  <a:srgbClr val="62777F"/>
                </a:solidFill>
              </a:rPr>
              <a:t> </a:t>
            </a:r>
            <a:endParaRPr lang="en-US" sz="1200" dirty="0">
              <a:solidFill>
                <a:srgbClr val="62777F"/>
              </a:solidFill>
            </a:endParaRPr>
          </a:p>
          <a:p>
            <a:pPr lvl="1" indent="0">
              <a:buNone/>
            </a:pPr>
            <a:r>
              <a:rPr lang="en-US" i="1" dirty="0" smtClean="0">
                <a:solidFill>
                  <a:srgbClr val="62777F"/>
                </a:solidFill>
              </a:rPr>
              <a:t>How </a:t>
            </a:r>
            <a:r>
              <a:rPr lang="en-US" i="1" dirty="0">
                <a:solidFill>
                  <a:srgbClr val="62777F"/>
                </a:solidFill>
              </a:rPr>
              <a:t>much of a CSO in the FCA should you be eligible </a:t>
            </a:r>
            <a:r>
              <a:rPr lang="en-US" i="1" dirty="0" smtClean="0">
                <a:solidFill>
                  <a:srgbClr val="62777F"/>
                </a:solidFill>
              </a:rPr>
              <a:t>for, given the capability deficiency the ISO has observed prior to the FCA?</a:t>
            </a:r>
            <a:endParaRPr lang="en-US" sz="2400" i="1" dirty="0">
              <a:solidFill>
                <a:srgbClr val="62777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During </a:t>
            </a:r>
            <a:r>
              <a:rPr lang="en-US" dirty="0">
                <a:solidFill>
                  <a:srgbClr val="62777F"/>
                </a:solidFill>
              </a:rPr>
              <a:t>ARA3 qualification</a:t>
            </a:r>
            <a:endParaRPr lang="en-US" sz="2800" dirty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When checking each resource’s capability prior to ARA3 an observed significant decrease may result in the resource being forced to ‘cover’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sz="1200" dirty="0" smtClean="0">
                <a:solidFill>
                  <a:srgbClr val="62777F"/>
                </a:solidFill>
              </a:rPr>
              <a:t> </a:t>
            </a:r>
          </a:p>
          <a:p>
            <a:pPr lvl="1" indent="0">
              <a:buNone/>
            </a:pPr>
            <a:r>
              <a:rPr lang="en-US" i="1" dirty="0" smtClean="0">
                <a:solidFill>
                  <a:srgbClr val="62777F"/>
                </a:solidFill>
              </a:rPr>
              <a:t>Now </a:t>
            </a:r>
            <a:r>
              <a:rPr lang="en-US" i="1" dirty="0">
                <a:solidFill>
                  <a:srgbClr val="62777F"/>
                </a:solidFill>
              </a:rPr>
              <a:t>that you have a CSO, </a:t>
            </a:r>
            <a:r>
              <a:rPr lang="en-US" i="1" dirty="0" smtClean="0">
                <a:solidFill>
                  <a:srgbClr val="62777F"/>
                </a:solidFill>
              </a:rPr>
              <a:t>how </a:t>
            </a:r>
            <a:r>
              <a:rPr lang="en-US" i="1" dirty="0">
                <a:solidFill>
                  <a:srgbClr val="62777F"/>
                </a:solidFill>
              </a:rPr>
              <a:t>much of that </a:t>
            </a:r>
            <a:r>
              <a:rPr lang="en-US" i="1" dirty="0" smtClean="0">
                <a:solidFill>
                  <a:srgbClr val="62777F"/>
                </a:solidFill>
              </a:rPr>
              <a:t>can you keep given the capability deficiency the </a:t>
            </a:r>
            <a:r>
              <a:rPr lang="en-US" i="1" dirty="0">
                <a:solidFill>
                  <a:srgbClr val="62777F"/>
                </a:solidFill>
              </a:rPr>
              <a:t>ISO </a:t>
            </a:r>
            <a:r>
              <a:rPr lang="en-US" i="1" dirty="0" smtClean="0">
                <a:solidFill>
                  <a:srgbClr val="62777F"/>
                </a:solidFill>
              </a:rPr>
              <a:t>has observed prior </a:t>
            </a:r>
            <a:r>
              <a:rPr lang="en-US" i="1" dirty="0">
                <a:solidFill>
                  <a:srgbClr val="62777F"/>
                </a:solidFill>
              </a:rPr>
              <a:t>to ARA3</a:t>
            </a:r>
            <a:r>
              <a:rPr lang="en-US" i="1" dirty="0" smtClean="0">
                <a:solidFill>
                  <a:srgbClr val="62777F"/>
                </a:solidFill>
              </a:rPr>
              <a:t>?</a:t>
            </a:r>
            <a:endParaRPr lang="en-US" sz="2400" i="1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7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Roadmap: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First, we will examine </a:t>
            </a:r>
            <a:r>
              <a:rPr lang="en-US" dirty="0">
                <a:solidFill>
                  <a:srgbClr val="62777F"/>
                </a:solidFill>
              </a:rPr>
              <a:t>the </a:t>
            </a:r>
            <a:r>
              <a:rPr lang="en-US" dirty="0" smtClean="0">
                <a:solidFill>
                  <a:srgbClr val="62777F"/>
                </a:solidFill>
              </a:rPr>
              <a:t>qualification of resources prior to ARA3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From our observations we will then build-up the proposed changes applicable to:</a:t>
            </a:r>
          </a:p>
          <a:p>
            <a:pPr marL="108585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significant decrease provisions, as they apply to both ARA3 and the FCA</a:t>
            </a:r>
          </a:p>
          <a:p>
            <a:pPr marL="108585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When and how the ISO would, on behalf of a participant, submit a demand bid for a resource in </a:t>
            </a:r>
            <a:r>
              <a:rPr lang="en-US" dirty="0" smtClean="0">
                <a:solidFill>
                  <a:srgbClr val="62777F"/>
                </a:solidFill>
              </a:rPr>
              <a:t>ARA3</a:t>
            </a:r>
            <a:endParaRPr lang="en-US" sz="2800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47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ARA3 Resource Qualification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Each October </a:t>
            </a:r>
            <a:r>
              <a:rPr lang="en-US" dirty="0">
                <a:solidFill>
                  <a:srgbClr val="62777F"/>
                </a:solidFill>
              </a:rPr>
              <a:t>the ISO qualifies resources for </a:t>
            </a:r>
            <a:r>
              <a:rPr lang="en-US" dirty="0" smtClean="0">
                <a:solidFill>
                  <a:srgbClr val="62777F"/>
                </a:solidFill>
              </a:rPr>
              <a:t>ARA3</a:t>
            </a:r>
            <a:endParaRPr lang="en-US" sz="2800" dirty="0" smtClean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Each </a:t>
            </a:r>
            <a:r>
              <a:rPr lang="en-US" dirty="0">
                <a:solidFill>
                  <a:srgbClr val="62777F"/>
                </a:solidFill>
              </a:rPr>
              <a:t>resource’s Qualified Capacity values (summer and winter) are </a:t>
            </a:r>
            <a:r>
              <a:rPr lang="en-US" dirty="0" smtClean="0">
                <a:solidFill>
                  <a:srgbClr val="62777F"/>
                </a:solidFill>
              </a:rPr>
              <a:t>determined based </a:t>
            </a:r>
            <a:r>
              <a:rPr lang="en-US" dirty="0">
                <a:solidFill>
                  <a:srgbClr val="62777F"/>
                </a:solidFill>
              </a:rPr>
              <a:t>on the most recent seasonal data available</a:t>
            </a:r>
          </a:p>
          <a:p>
            <a:pPr lvl="0"/>
            <a:r>
              <a:rPr lang="en-US" dirty="0" smtClean="0">
                <a:solidFill>
                  <a:srgbClr val="62777F"/>
                </a:solidFill>
              </a:rPr>
              <a:t>For each month </a:t>
            </a:r>
            <a:r>
              <a:rPr lang="en-US" dirty="0">
                <a:solidFill>
                  <a:srgbClr val="62777F"/>
                </a:solidFill>
              </a:rPr>
              <a:t>of the </a:t>
            </a:r>
            <a:r>
              <a:rPr lang="en-US" dirty="0" smtClean="0">
                <a:solidFill>
                  <a:srgbClr val="62777F"/>
                </a:solidFill>
              </a:rPr>
              <a:t>commitment period a </a:t>
            </a:r>
            <a:r>
              <a:rPr lang="en-US" dirty="0">
                <a:solidFill>
                  <a:srgbClr val="62777F"/>
                </a:solidFill>
              </a:rPr>
              <a:t>deficiency is </a:t>
            </a:r>
            <a:r>
              <a:rPr lang="en-US" dirty="0" smtClean="0">
                <a:solidFill>
                  <a:srgbClr val="62777F"/>
                </a:solidFill>
              </a:rPr>
              <a:t>calculated;  </a:t>
            </a:r>
            <a:r>
              <a:rPr lang="en-US" i="1" dirty="0" smtClean="0">
                <a:solidFill>
                  <a:srgbClr val="62777F"/>
                </a:solidFill>
              </a:rPr>
              <a:t>CSO </a:t>
            </a:r>
            <a:r>
              <a:rPr lang="en-US" i="1" dirty="0">
                <a:solidFill>
                  <a:srgbClr val="62777F"/>
                </a:solidFill>
              </a:rPr>
              <a:t>– Qualified </a:t>
            </a:r>
            <a:r>
              <a:rPr lang="en-US" i="1" dirty="0" smtClean="0">
                <a:solidFill>
                  <a:srgbClr val="62777F"/>
                </a:solidFill>
              </a:rPr>
              <a:t>Capacity </a:t>
            </a:r>
            <a:r>
              <a:rPr lang="en-US" i="1" dirty="0">
                <a:solidFill>
                  <a:srgbClr val="62777F"/>
                </a:solidFill>
              </a:rPr>
              <a:t>&gt; 0</a:t>
            </a:r>
            <a:r>
              <a:rPr lang="en-US" i="1" dirty="0" smtClean="0">
                <a:solidFill>
                  <a:srgbClr val="62777F"/>
                </a:solidFill>
              </a:rPr>
              <a:t>?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Is that deficiency a material problem?</a:t>
            </a:r>
            <a:endParaRPr lang="en-US" sz="2800" dirty="0">
              <a:solidFill>
                <a:srgbClr val="62777F"/>
              </a:solidFill>
            </a:endParaRPr>
          </a:p>
          <a:p>
            <a:pPr lvl="0"/>
            <a:r>
              <a:rPr lang="en-US" dirty="0">
                <a:solidFill>
                  <a:srgbClr val="62777F"/>
                </a:solidFill>
              </a:rPr>
              <a:t>If </a:t>
            </a:r>
            <a:r>
              <a:rPr lang="en-US" dirty="0" smtClean="0">
                <a:solidFill>
                  <a:srgbClr val="62777F"/>
                </a:solidFill>
              </a:rPr>
              <a:t>a participant does not somehow address an identified material problem prior to ARA3, the </a:t>
            </a:r>
            <a:r>
              <a:rPr lang="en-US" dirty="0">
                <a:solidFill>
                  <a:srgbClr val="62777F"/>
                </a:solidFill>
              </a:rPr>
              <a:t>ISO will submit on behalf of the </a:t>
            </a:r>
            <a:r>
              <a:rPr lang="en-US" dirty="0" smtClean="0">
                <a:solidFill>
                  <a:srgbClr val="62777F"/>
                </a:solidFill>
              </a:rPr>
              <a:t>participant a </a:t>
            </a:r>
            <a:r>
              <a:rPr lang="en-US" dirty="0">
                <a:solidFill>
                  <a:srgbClr val="62777F"/>
                </a:solidFill>
              </a:rPr>
              <a:t>demand bid for the resource in </a:t>
            </a:r>
            <a:r>
              <a:rPr lang="en-US" dirty="0" smtClean="0">
                <a:solidFill>
                  <a:srgbClr val="62777F"/>
                </a:solidFill>
              </a:rPr>
              <a:t>ARA3 to cover the deficiency</a:t>
            </a:r>
            <a:endParaRPr lang="en-US" sz="2800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2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ARA3 Qualification - </a:t>
            </a:r>
            <a:r>
              <a:rPr lang="en-US" i="1" dirty="0" smtClean="0">
                <a:solidFill>
                  <a:srgbClr val="62777F"/>
                </a:solidFill>
              </a:rPr>
              <a:t>Outcomes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50752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There are three general outcomes: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All is good.</a:t>
            </a:r>
            <a:r>
              <a:rPr lang="en-US" dirty="0" smtClean="0">
                <a:solidFill>
                  <a:srgbClr val="62777F"/>
                </a:solidFill>
              </a:rPr>
              <a:t> Based on a resource’s latest audit values or the latest construction schedule update, it appears the resource will be capable of meeting its CSO in every month of the commitment period</a:t>
            </a:r>
          </a:p>
          <a:p>
            <a:r>
              <a:rPr lang="en-US" b="1" dirty="0">
                <a:solidFill>
                  <a:srgbClr val="62777F"/>
                </a:solidFill>
              </a:rPr>
              <a:t>There is an abnormality.</a:t>
            </a:r>
            <a:r>
              <a:rPr lang="en-US" dirty="0">
                <a:solidFill>
                  <a:srgbClr val="62777F"/>
                </a:solidFill>
              </a:rPr>
              <a:t> Based on audit values or the latest construction schedule update, it appears the resource will be capable of meeting its CSO in only some months of the commitment period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There is a problem. </a:t>
            </a:r>
            <a:r>
              <a:rPr lang="en-US" dirty="0">
                <a:solidFill>
                  <a:srgbClr val="62777F"/>
                </a:solidFill>
              </a:rPr>
              <a:t>Based on </a:t>
            </a:r>
            <a:r>
              <a:rPr lang="en-US" dirty="0" smtClean="0">
                <a:solidFill>
                  <a:srgbClr val="62777F"/>
                </a:solidFill>
              </a:rPr>
              <a:t>audit </a:t>
            </a:r>
            <a:r>
              <a:rPr lang="en-US" dirty="0">
                <a:solidFill>
                  <a:srgbClr val="62777F"/>
                </a:solidFill>
              </a:rPr>
              <a:t>values or </a:t>
            </a:r>
            <a:r>
              <a:rPr lang="en-US" dirty="0" smtClean="0">
                <a:solidFill>
                  <a:srgbClr val="62777F"/>
                </a:solidFill>
              </a:rPr>
              <a:t>the latest </a:t>
            </a:r>
            <a:r>
              <a:rPr lang="en-US" dirty="0">
                <a:solidFill>
                  <a:srgbClr val="62777F"/>
                </a:solidFill>
              </a:rPr>
              <a:t>construction schedule update, </a:t>
            </a:r>
            <a:r>
              <a:rPr lang="en-US" dirty="0" smtClean="0">
                <a:solidFill>
                  <a:srgbClr val="62777F"/>
                </a:solidFill>
              </a:rPr>
              <a:t>it appears the </a:t>
            </a:r>
            <a:r>
              <a:rPr lang="en-US" dirty="0">
                <a:solidFill>
                  <a:srgbClr val="62777F"/>
                </a:solidFill>
              </a:rPr>
              <a:t>resource will be </a:t>
            </a:r>
            <a:r>
              <a:rPr lang="en-US" dirty="0" smtClean="0">
                <a:solidFill>
                  <a:srgbClr val="62777F"/>
                </a:solidFill>
              </a:rPr>
              <a:t>incapable </a:t>
            </a:r>
            <a:r>
              <a:rPr lang="en-US" dirty="0">
                <a:solidFill>
                  <a:srgbClr val="62777F"/>
                </a:solidFill>
              </a:rPr>
              <a:t>of meeting its CSO in </a:t>
            </a:r>
            <a:r>
              <a:rPr lang="en-US" dirty="0" smtClean="0">
                <a:solidFill>
                  <a:srgbClr val="62777F"/>
                </a:solidFill>
              </a:rPr>
              <a:t>any </a:t>
            </a:r>
            <a:r>
              <a:rPr lang="en-US" dirty="0">
                <a:solidFill>
                  <a:srgbClr val="62777F"/>
                </a:solidFill>
              </a:rPr>
              <a:t>month of the commitment </a:t>
            </a:r>
            <a:r>
              <a:rPr lang="en-US" dirty="0" smtClean="0">
                <a:solidFill>
                  <a:srgbClr val="62777F"/>
                </a:solidFill>
              </a:rPr>
              <a:t>period</a:t>
            </a:r>
          </a:p>
        </p:txBody>
      </p:sp>
    </p:spTree>
    <p:extLst>
      <p:ext uri="{BB962C8B-B14F-4D97-AF65-F5344CB8AC3E}">
        <p14:creationId xmlns:p14="http://schemas.microsoft.com/office/powerpoint/2010/main" val="45558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2777F"/>
                </a:solidFill>
              </a:rPr>
              <a:t>Observation #1: Timing </a:t>
            </a:r>
            <a:r>
              <a:rPr lang="en-US" dirty="0" smtClean="0">
                <a:solidFill>
                  <a:srgbClr val="62777F"/>
                </a:solidFill>
              </a:rPr>
              <a:t>of ARA3 Qualification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ARA3 qualification is done in the fall and is a lagging indicator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qualification of capacity resources is done approximately seven months prior to the start of the commitment period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Qualification is based on the </a:t>
            </a:r>
            <a:r>
              <a:rPr lang="en-US" dirty="0">
                <a:solidFill>
                  <a:srgbClr val="62777F"/>
                </a:solidFill>
              </a:rPr>
              <a:t>most recent seasonal data </a:t>
            </a:r>
            <a:r>
              <a:rPr lang="en-US" dirty="0" smtClean="0">
                <a:solidFill>
                  <a:srgbClr val="62777F"/>
                </a:solidFill>
              </a:rPr>
              <a:t>on record (</a:t>
            </a:r>
            <a:r>
              <a:rPr lang="en-US" i="1" dirty="0" smtClean="0">
                <a:solidFill>
                  <a:srgbClr val="62777F"/>
                </a:solidFill>
              </a:rPr>
              <a:t>i.e., </a:t>
            </a:r>
            <a:r>
              <a:rPr lang="en-US" dirty="0" smtClean="0">
                <a:solidFill>
                  <a:srgbClr val="62777F"/>
                </a:solidFill>
              </a:rPr>
              <a:t>data on record from audit periods that occurred </a:t>
            </a:r>
            <a:r>
              <a:rPr lang="en-US" i="1" dirty="0" smtClean="0">
                <a:solidFill>
                  <a:srgbClr val="62777F"/>
                </a:solidFill>
              </a:rPr>
              <a:t>at least seven months </a:t>
            </a:r>
            <a:r>
              <a:rPr lang="en-US" i="1" u="sng" dirty="0" smtClean="0">
                <a:solidFill>
                  <a:srgbClr val="62777F"/>
                </a:solidFill>
              </a:rPr>
              <a:t>prior</a:t>
            </a:r>
            <a:r>
              <a:rPr lang="en-US" dirty="0" smtClean="0">
                <a:solidFill>
                  <a:srgbClr val="62777F"/>
                </a:solidFill>
              </a:rPr>
              <a:t> to the start of the commitment period)</a:t>
            </a:r>
          </a:p>
        </p:txBody>
      </p:sp>
    </p:spTree>
    <p:extLst>
      <p:ext uri="{BB962C8B-B14F-4D97-AF65-F5344CB8AC3E}">
        <p14:creationId xmlns:p14="http://schemas.microsoft.com/office/powerpoint/2010/main" val="4077658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Observation #1: Timing of ARA3 Qualification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False Positives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An ‘all </a:t>
            </a:r>
            <a:r>
              <a:rPr lang="en-US" b="1" dirty="0">
                <a:solidFill>
                  <a:srgbClr val="62777F"/>
                </a:solidFill>
              </a:rPr>
              <a:t>is </a:t>
            </a:r>
            <a:r>
              <a:rPr lang="en-US" b="1" dirty="0" smtClean="0">
                <a:solidFill>
                  <a:srgbClr val="62777F"/>
                </a:solidFill>
              </a:rPr>
              <a:t>good’ determination may be a false positive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Because qualification is done several months before the beginning of the commitment period, and is based on observations made prior to that time (perhaps several months prior), this determination </a:t>
            </a:r>
            <a:r>
              <a:rPr lang="en-US" i="1" u="sng" dirty="0" smtClean="0">
                <a:solidFill>
                  <a:srgbClr val="62777F"/>
                </a:solidFill>
              </a:rPr>
              <a:t>is not a guarantee</a:t>
            </a:r>
            <a:r>
              <a:rPr lang="en-US" dirty="0" smtClean="0">
                <a:solidFill>
                  <a:srgbClr val="62777F"/>
                </a:solidFill>
              </a:rPr>
              <a:t> that a resource will actually be capable </a:t>
            </a:r>
            <a:r>
              <a:rPr lang="en-US" dirty="0">
                <a:solidFill>
                  <a:srgbClr val="62777F"/>
                </a:solidFill>
              </a:rPr>
              <a:t>of meeting its CSO in every month of the commitment </a:t>
            </a:r>
            <a:r>
              <a:rPr lang="en-US" dirty="0" smtClean="0">
                <a:solidFill>
                  <a:srgbClr val="62777F"/>
                </a:solidFill>
              </a:rPr>
              <a:t>period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i="1" dirty="0" smtClean="0">
                <a:solidFill>
                  <a:srgbClr val="62777F"/>
                </a:solidFill>
              </a:rPr>
              <a:t>E.g.</a:t>
            </a:r>
            <a:r>
              <a:rPr lang="en-US" dirty="0" smtClean="0">
                <a:solidFill>
                  <a:srgbClr val="62777F"/>
                </a:solidFill>
              </a:rPr>
              <a:t>, A </a:t>
            </a:r>
            <a:r>
              <a:rPr lang="en-US" dirty="0">
                <a:solidFill>
                  <a:srgbClr val="62777F"/>
                </a:solidFill>
              </a:rPr>
              <a:t>resource </a:t>
            </a:r>
            <a:r>
              <a:rPr lang="en-US" dirty="0" smtClean="0">
                <a:solidFill>
                  <a:srgbClr val="62777F"/>
                </a:solidFill>
              </a:rPr>
              <a:t>may suffer a </a:t>
            </a:r>
            <a:r>
              <a:rPr lang="en-US" dirty="0">
                <a:solidFill>
                  <a:srgbClr val="62777F"/>
                </a:solidFill>
              </a:rPr>
              <a:t>catastrophic </a:t>
            </a:r>
            <a:r>
              <a:rPr lang="en-US" dirty="0" smtClean="0">
                <a:solidFill>
                  <a:srgbClr val="62777F"/>
                </a:solidFill>
              </a:rPr>
              <a:t>and unrepairable failure the day </a:t>
            </a:r>
            <a:r>
              <a:rPr lang="en-US" i="1" u="sng" dirty="0" smtClean="0">
                <a:solidFill>
                  <a:srgbClr val="62777F"/>
                </a:solidFill>
              </a:rPr>
              <a:t>after</a:t>
            </a:r>
            <a:r>
              <a:rPr lang="en-US" dirty="0" smtClean="0">
                <a:solidFill>
                  <a:srgbClr val="62777F"/>
                </a:solidFill>
              </a:rPr>
              <a:t> completing a satisfactory seasonal audit that is used in ARA3 qualification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83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2777F"/>
                </a:solidFill>
              </a:rPr>
              <a:t>Observation #1: Timing of ARA3 </a:t>
            </a:r>
            <a:r>
              <a:rPr lang="en-US" dirty="0" smtClean="0">
                <a:solidFill>
                  <a:srgbClr val="62777F"/>
                </a:solidFill>
              </a:rPr>
              <a:t>Qualification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False Negatives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2777F"/>
                </a:solidFill>
              </a:rPr>
              <a:t>A </a:t>
            </a:r>
            <a:r>
              <a:rPr lang="en-US" b="1" dirty="0" smtClean="0">
                <a:solidFill>
                  <a:srgbClr val="62777F"/>
                </a:solidFill>
              </a:rPr>
              <a:t>‘problem’ </a:t>
            </a:r>
            <a:r>
              <a:rPr lang="en-US" b="1" dirty="0">
                <a:solidFill>
                  <a:srgbClr val="62777F"/>
                </a:solidFill>
              </a:rPr>
              <a:t>or </a:t>
            </a:r>
            <a:r>
              <a:rPr lang="en-US" b="1" dirty="0" smtClean="0">
                <a:solidFill>
                  <a:srgbClr val="62777F"/>
                </a:solidFill>
              </a:rPr>
              <a:t>‘abnormality’ </a:t>
            </a:r>
            <a:r>
              <a:rPr lang="en-US" b="1" dirty="0">
                <a:solidFill>
                  <a:srgbClr val="62777F"/>
                </a:solidFill>
              </a:rPr>
              <a:t>may be repairable or </a:t>
            </a:r>
            <a:r>
              <a:rPr lang="en-US" b="1" dirty="0" smtClean="0">
                <a:solidFill>
                  <a:srgbClr val="62777F"/>
                </a:solidFill>
              </a:rPr>
              <a:t>explained (</a:t>
            </a:r>
            <a:r>
              <a:rPr lang="en-US" b="1" i="1" dirty="0" smtClean="0">
                <a:solidFill>
                  <a:srgbClr val="62777F"/>
                </a:solidFill>
              </a:rPr>
              <a:t>i.e</a:t>
            </a:r>
            <a:r>
              <a:rPr lang="en-US" b="1" dirty="0" smtClean="0">
                <a:solidFill>
                  <a:srgbClr val="62777F"/>
                </a:solidFill>
              </a:rPr>
              <a:t>., it was a false negative)</a:t>
            </a:r>
            <a:endParaRPr lang="en-US" b="1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For year-round problems, ARA3 qualification provides better evidence that there is a real and persistent problem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resource has both summer and winter audits that, when compared to the resource’s CSO each month, appear to indicate that the resource will be incapable </a:t>
            </a:r>
            <a:r>
              <a:rPr lang="en-US" dirty="0">
                <a:solidFill>
                  <a:srgbClr val="62777F"/>
                </a:solidFill>
              </a:rPr>
              <a:t>of meeting its CSO </a:t>
            </a:r>
            <a:r>
              <a:rPr lang="en-US" dirty="0" smtClean="0">
                <a:solidFill>
                  <a:srgbClr val="62777F"/>
                </a:solidFill>
              </a:rPr>
              <a:t>(or at least a material portion of it) in </a:t>
            </a:r>
            <a:r>
              <a:rPr lang="en-US" dirty="0">
                <a:solidFill>
                  <a:srgbClr val="62777F"/>
                </a:solidFill>
              </a:rPr>
              <a:t>any month of the commitment </a:t>
            </a:r>
            <a:r>
              <a:rPr lang="en-US" dirty="0" smtClean="0">
                <a:solidFill>
                  <a:srgbClr val="62777F"/>
                </a:solidFill>
              </a:rPr>
              <a:t>period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However, for abnormalities </a:t>
            </a:r>
            <a:r>
              <a:rPr lang="en-US" dirty="0">
                <a:solidFill>
                  <a:srgbClr val="62777F"/>
                </a:solidFill>
              </a:rPr>
              <a:t>the </a:t>
            </a:r>
            <a:r>
              <a:rPr lang="en-US" dirty="0" smtClean="0">
                <a:solidFill>
                  <a:srgbClr val="62777F"/>
                </a:solidFill>
              </a:rPr>
              <a:t>evidence is less compelling; </a:t>
            </a:r>
            <a:r>
              <a:rPr lang="en-US" dirty="0">
                <a:solidFill>
                  <a:srgbClr val="62777F"/>
                </a:solidFill>
              </a:rPr>
              <a:t>we can’t really tell if the situation </a:t>
            </a:r>
            <a:r>
              <a:rPr lang="en-US" dirty="0" smtClean="0">
                <a:solidFill>
                  <a:srgbClr val="62777F"/>
                </a:solidFill>
              </a:rPr>
              <a:t>is a real abnormality or:</a:t>
            </a:r>
            <a:endParaRPr lang="en-US" dirty="0">
              <a:solidFill>
                <a:srgbClr val="62777F"/>
              </a:solidFill>
            </a:endParaRPr>
          </a:p>
          <a:p>
            <a:pPr marL="857250" lvl="1" indent="-342900">
              <a:spcBef>
                <a:spcPts val="600"/>
              </a:spcBef>
              <a:spcAft>
                <a:spcPts val="300"/>
              </a:spcAft>
            </a:pPr>
            <a:r>
              <a:rPr lang="en-US" dirty="0">
                <a:solidFill>
                  <a:srgbClr val="62777F"/>
                </a:solidFill>
              </a:rPr>
              <a:t>A year-round problem, but only reflected in one seasonal </a:t>
            </a:r>
            <a:r>
              <a:rPr lang="en-US" dirty="0" smtClean="0">
                <a:solidFill>
                  <a:srgbClr val="62777F"/>
                </a:solidFill>
              </a:rPr>
              <a:t>audit?</a:t>
            </a:r>
            <a:endParaRPr lang="en-US" dirty="0">
              <a:solidFill>
                <a:srgbClr val="62777F"/>
              </a:solidFill>
            </a:endParaRPr>
          </a:p>
          <a:p>
            <a:pPr marL="857250" lvl="1" indent="-342900">
              <a:spcBef>
                <a:spcPts val="600"/>
              </a:spcBef>
              <a:spcAft>
                <a:spcPts val="300"/>
              </a:spcAft>
            </a:pPr>
            <a:r>
              <a:rPr lang="en-US" dirty="0">
                <a:solidFill>
                  <a:srgbClr val="62777F"/>
                </a:solidFill>
              </a:rPr>
              <a:t>A repairable situation; perhaps it was just a bad seasonal audit</a:t>
            </a:r>
            <a:r>
              <a:rPr lang="en-US" dirty="0" smtClean="0">
                <a:solidFill>
                  <a:srgbClr val="62777F"/>
                </a:solidFill>
              </a:rPr>
              <a:t>?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3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Problem Summary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The problem:</a:t>
            </a:r>
            <a:r>
              <a:rPr lang="en-US" dirty="0" smtClean="0">
                <a:solidFill>
                  <a:srgbClr val="62777F"/>
                </a:solidFill>
              </a:rPr>
              <a:t> The current </a:t>
            </a:r>
            <a:r>
              <a:rPr lang="en-US" i="1" dirty="0" smtClean="0">
                <a:solidFill>
                  <a:srgbClr val="62777F"/>
                </a:solidFill>
              </a:rPr>
              <a:t>annual</a:t>
            </a:r>
            <a:r>
              <a:rPr lang="en-US" dirty="0" smtClean="0">
                <a:solidFill>
                  <a:srgbClr val="62777F"/>
                </a:solidFill>
              </a:rPr>
              <a:t> CSO Bilateral construct is incompatible with the use of zonal Marginal Reliability Impact (MRI) demand curves in </a:t>
            </a:r>
            <a:r>
              <a:rPr lang="en-US" i="1" dirty="0" smtClean="0">
                <a:solidFill>
                  <a:srgbClr val="62777F"/>
                </a:solidFill>
              </a:rPr>
              <a:t>annual</a:t>
            </a:r>
            <a:r>
              <a:rPr lang="en-US" dirty="0" smtClean="0">
                <a:solidFill>
                  <a:srgbClr val="62777F"/>
                </a:solidFill>
              </a:rPr>
              <a:t> reconfiguration auctions</a:t>
            </a:r>
            <a:endParaRPr lang="en-US" i="1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The substitutability of capacity across constrained zone boundaries is now variable (</a:t>
            </a:r>
            <a:r>
              <a:rPr lang="en-US" b="1" i="1" u="sng" dirty="0" smtClean="0">
                <a:solidFill>
                  <a:srgbClr val="62777F"/>
                </a:solidFill>
              </a:rPr>
              <a:t>not</a:t>
            </a:r>
            <a:r>
              <a:rPr lang="en-US" dirty="0" smtClean="0">
                <a:solidFill>
                  <a:srgbClr val="62777F"/>
                </a:solidFill>
              </a:rPr>
              <a:t> kW-for-kW)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work only when the capacity being transferred is fully substitutable (kW-for-kW)</a:t>
            </a:r>
          </a:p>
        </p:txBody>
      </p:sp>
    </p:spTree>
    <p:extLst>
      <p:ext uri="{BB962C8B-B14F-4D97-AF65-F5344CB8AC3E}">
        <p14:creationId xmlns:p14="http://schemas.microsoft.com/office/powerpoint/2010/main" val="9249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2777F"/>
                </a:solidFill>
              </a:rPr>
              <a:t>Observation #1: Timing of ARA3 Qualification</a:t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Takeaways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en-US" dirty="0" smtClean="0">
                <a:solidFill>
                  <a:srgbClr val="62777F"/>
                </a:solidFill>
              </a:rPr>
              <a:t>It is very difficult to accurately, objectively, and with absolute certainty determine before the commitment period begins, whether or not a given resource will be capable of delivering on its CSO over the entire commitment period</a:t>
            </a:r>
            <a:endParaRPr lang="en-US" sz="2200" dirty="0" smtClean="0">
              <a:solidFill>
                <a:srgbClr val="62777F"/>
              </a:solidFill>
            </a:endParaRPr>
          </a:p>
          <a:p>
            <a:pPr marL="514350" indent="-457200"/>
            <a:r>
              <a:rPr lang="en-US" dirty="0" smtClean="0">
                <a:solidFill>
                  <a:srgbClr val="62777F"/>
                </a:solidFill>
              </a:rPr>
              <a:t>In all cases, there are Pay-for-Performance (PFP) consequences when a resource fails to deliver on its CSO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sz="1300" dirty="0" smtClean="0">
                <a:solidFill>
                  <a:srgbClr val="62777F"/>
                </a:solidFill>
              </a:rPr>
              <a:t> </a:t>
            </a:r>
            <a:r>
              <a:rPr lang="en-US" sz="2200" dirty="0">
                <a:solidFill>
                  <a:srgbClr val="62777F"/>
                </a:solidFill>
              </a:rPr>
              <a:t/>
            </a:r>
            <a:br>
              <a:rPr lang="en-US" sz="2200" dirty="0">
                <a:solidFill>
                  <a:srgbClr val="62777F"/>
                </a:solidFill>
              </a:rPr>
            </a:br>
            <a:r>
              <a:rPr lang="en-US" sz="2200" u="sng" dirty="0" smtClean="0">
                <a:solidFill>
                  <a:srgbClr val="62777F"/>
                </a:solidFill>
              </a:rPr>
              <a:t>Whether a resource</a:t>
            </a:r>
            <a:r>
              <a:rPr lang="en-US" sz="2200" dirty="0" smtClean="0">
                <a:solidFill>
                  <a:srgbClr val="62777F"/>
                </a:solidFill>
              </a:rPr>
              <a:t>:</a:t>
            </a:r>
          </a:p>
          <a:p>
            <a:pPr marL="1143000" lvl="1" indent="-342900"/>
            <a:r>
              <a:rPr lang="en-US" sz="2200" dirty="0" smtClean="0">
                <a:solidFill>
                  <a:srgbClr val="62777F"/>
                </a:solidFill>
              </a:rPr>
              <a:t>Suffers a significant decrease after ARA3 qualification,</a:t>
            </a:r>
          </a:p>
          <a:p>
            <a:pPr marL="1143000" lvl="1" indent="-342900"/>
            <a:r>
              <a:rPr lang="en-US" sz="2200" dirty="0" smtClean="0">
                <a:solidFill>
                  <a:srgbClr val="62777F"/>
                </a:solidFill>
              </a:rPr>
              <a:t>Submitted a restoration plan that didn’t work,</a:t>
            </a:r>
          </a:p>
          <a:p>
            <a:pPr marL="1143000" lvl="1" indent="-342900"/>
            <a:r>
              <a:rPr lang="en-US" sz="2200" dirty="0" smtClean="0">
                <a:solidFill>
                  <a:srgbClr val="62777F"/>
                </a:solidFill>
              </a:rPr>
              <a:t>Indicated the resource was going to be commercial before the start of the commitment period but failed to do so, or </a:t>
            </a:r>
          </a:p>
          <a:p>
            <a:pPr marL="1143000" lvl="1" indent="-342900"/>
            <a:r>
              <a:rPr lang="en-US" sz="2200" dirty="0" smtClean="0">
                <a:solidFill>
                  <a:srgbClr val="62777F"/>
                </a:solidFill>
              </a:rPr>
              <a:t>Suffers a forced outage a few days into the commitment period,</a:t>
            </a:r>
          </a:p>
          <a:p>
            <a:pPr marL="800100" lvl="1" indent="-342900">
              <a:buNone/>
            </a:pPr>
            <a:r>
              <a:rPr lang="en-US" sz="2200" dirty="0">
                <a:solidFill>
                  <a:srgbClr val="62777F"/>
                </a:solidFill>
              </a:rPr>
              <a:t/>
            </a:r>
            <a:br>
              <a:rPr lang="en-US" sz="2200" dirty="0">
                <a:solidFill>
                  <a:srgbClr val="62777F"/>
                </a:solidFill>
              </a:rPr>
            </a:br>
            <a:r>
              <a:rPr lang="en-US" sz="2600" b="1" u="sng" dirty="0" smtClean="0"/>
              <a:t>The consequences for failing to deliver are the same</a:t>
            </a:r>
          </a:p>
        </p:txBody>
      </p:sp>
    </p:spTree>
    <p:extLst>
      <p:ext uri="{BB962C8B-B14F-4D97-AF65-F5344CB8AC3E}">
        <p14:creationId xmlns:p14="http://schemas.microsoft.com/office/powerpoint/2010/main" val="293299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Significant Decrease Thresholds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After ARA3 Qualification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For each resource a </a:t>
            </a:r>
            <a:r>
              <a:rPr lang="en-US" dirty="0">
                <a:solidFill>
                  <a:srgbClr val="62777F"/>
                </a:solidFill>
              </a:rPr>
              <a:t>deficiency is </a:t>
            </a:r>
            <a:r>
              <a:rPr lang="en-US" dirty="0" smtClean="0">
                <a:solidFill>
                  <a:srgbClr val="62777F"/>
                </a:solidFill>
              </a:rPr>
              <a:t>calculated (for each month)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Deficiency = CSO </a:t>
            </a:r>
            <a:r>
              <a:rPr lang="en-US" i="1" dirty="0">
                <a:solidFill>
                  <a:srgbClr val="62777F"/>
                </a:solidFill>
              </a:rPr>
              <a:t>– Qualified Capacity &gt; 0?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Currently, a </a:t>
            </a:r>
            <a:r>
              <a:rPr lang="en-US" dirty="0">
                <a:solidFill>
                  <a:srgbClr val="62777F"/>
                </a:solidFill>
              </a:rPr>
              <a:t>deficiency is </a:t>
            </a:r>
            <a:r>
              <a:rPr lang="en-US" dirty="0" smtClean="0">
                <a:solidFill>
                  <a:srgbClr val="62777F"/>
                </a:solidFill>
              </a:rPr>
              <a:t>deemed ‘significant</a:t>
            </a:r>
            <a:r>
              <a:rPr lang="en-US" dirty="0">
                <a:solidFill>
                  <a:srgbClr val="62777F"/>
                </a:solidFill>
              </a:rPr>
              <a:t>’ if it exceeds 20% of </a:t>
            </a:r>
            <a:r>
              <a:rPr lang="en-US" dirty="0" smtClean="0">
                <a:solidFill>
                  <a:srgbClr val="62777F"/>
                </a:solidFill>
              </a:rPr>
              <a:t>the resource’s CSO </a:t>
            </a:r>
            <a:r>
              <a:rPr lang="en-US" dirty="0">
                <a:solidFill>
                  <a:srgbClr val="62777F"/>
                </a:solidFill>
              </a:rPr>
              <a:t>or </a:t>
            </a:r>
            <a:r>
              <a:rPr lang="en-US" dirty="0" smtClean="0">
                <a:solidFill>
                  <a:srgbClr val="62777F"/>
                </a:solidFill>
              </a:rPr>
              <a:t>40 MW</a:t>
            </a:r>
            <a:r>
              <a:rPr lang="en-US" dirty="0">
                <a:solidFill>
                  <a:srgbClr val="62777F"/>
                </a:solidFill>
              </a:rPr>
              <a:t>, whichever is </a:t>
            </a:r>
            <a:r>
              <a:rPr lang="en-US" dirty="0" smtClean="0">
                <a:solidFill>
                  <a:srgbClr val="62777F"/>
                </a:solidFill>
              </a:rPr>
              <a:t>lower</a:t>
            </a:r>
          </a:p>
          <a:p>
            <a:r>
              <a:rPr lang="en-US" b="1" dirty="0">
                <a:solidFill>
                  <a:srgbClr val="62777F"/>
                </a:solidFill>
              </a:rPr>
              <a:t>For resources with a CSO &gt; 200 MW</a:t>
            </a:r>
            <a:r>
              <a:rPr lang="en-US" dirty="0">
                <a:solidFill>
                  <a:srgbClr val="62777F"/>
                </a:solidFill>
              </a:rPr>
              <a:t>, the </a:t>
            </a:r>
            <a:r>
              <a:rPr lang="en-US" dirty="0" smtClean="0">
                <a:solidFill>
                  <a:srgbClr val="62777F"/>
                </a:solidFill>
              </a:rPr>
              <a:t>40 MW </a:t>
            </a:r>
            <a:r>
              <a:rPr lang="en-US" dirty="0">
                <a:solidFill>
                  <a:srgbClr val="62777F"/>
                </a:solidFill>
              </a:rPr>
              <a:t>threshold </a:t>
            </a:r>
            <a:r>
              <a:rPr lang="en-US" dirty="0" smtClean="0">
                <a:solidFill>
                  <a:srgbClr val="62777F"/>
                </a:solidFill>
              </a:rPr>
              <a:t>applies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E.g</a:t>
            </a:r>
            <a:r>
              <a:rPr lang="en-US" i="1" dirty="0">
                <a:solidFill>
                  <a:srgbClr val="62777F"/>
                </a:solidFill>
              </a:rPr>
              <a:t>., </a:t>
            </a:r>
            <a:r>
              <a:rPr lang="en-US" dirty="0">
                <a:solidFill>
                  <a:srgbClr val="62777F"/>
                </a:solidFill>
              </a:rPr>
              <a:t>A resource with a 300 MW CSO could have a 35 MW decrease and the current thresholds </a:t>
            </a:r>
            <a:r>
              <a:rPr lang="en-US" i="1" u="sng" dirty="0">
                <a:solidFill>
                  <a:srgbClr val="62777F"/>
                </a:solidFill>
              </a:rPr>
              <a:t>will not</a:t>
            </a:r>
            <a:r>
              <a:rPr lang="en-US" dirty="0">
                <a:solidFill>
                  <a:srgbClr val="62777F"/>
                </a:solidFill>
              </a:rPr>
              <a:t> flag the deficiency as ‘significant’</a:t>
            </a:r>
            <a:endParaRPr lang="en-US" sz="2000" dirty="0">
              <a:solidFill>
                <a:srgbClr val="62777F"/>
              </a:solidFill>
            </a:endParaRPr>
          </a:p>
          <a:p>
            <a:r>
              <a:rPr lang="en-US" b="1" dirty="0">
                <a:solidFill>
                  <a:srgbClr val="62777F"/>
                </a:solidFill>
              </a:rPr>
              <a:t>For </a:t>
            </a:r>
            <a:r>
              <a:rPr lang="en-US" b="1" dirty="0" smtClean="0">
                <a:solidFill>
                  <a:srgbClr val="62777F"/>
                </a:solidFill>
              </a:rPr>
              <a:t>resources with a CSO </a:t>
            </a:r>
            <a:r>
              <a:rPr lang="en-US" b="1" dirty="0">
                <a:solidFill>
                  <a:srgbClr val="62777F"/>
                </a:solidFill>
              </a:rPr>
              <a:t>&lt; 200 MW</a:t>
            </a:r>
            <a:r>
              <a:rPr lang="en-US" dirty="0">
                <a:solidFill>
                  <a:srgbClr val="62777F"/>
                </a:solidFill>
              </a:rPr>
              <a:t>, </a:t>
            </a:r>
            <a:r>
              <a:rPr lang="en-US" dirty="0" smtClean="0">
                <a:solidFill>
                  <a:srgbClr val="62777F"/>
                </a:solidFill>
              </a:rPr>
              <a:t>the 20% threshold applies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E.g</a:t>
            </a:r>
            <a:r>
              <a:rPr lang="en-US" i="1" dirty="0">
                <a:solidFill>
                  <a:srgbClr val="62777F"/>
                </a:solidFill>
              </a:rPr>
              <a:t>., </a:t>
            </a:r>
            <a:r>
              <a:rPr lang="en-US" dirty="0">
                <a:solidFill>
                  <a:srgbClr val="62777F"/>
                </a:solidFill>
              </a:rPr>
              <a:t>A 3 MW resource could have a 1 MW decrease and this provision </a:t>
            </a:r>
            <a:r>
              <a:rPr lang="en-US" i="1" u="sng" dirty="0">
                <a:solidFill>
                  <a:srgbClr val="62777F"/>
                </a:solidFill>
              </a:rPr>
              <a:t>will</a:t>
            </a:r>
            <a:r>
              <a:rPr lang="en-US" dirty="0">
                <a:solidFill>
                  <a:srgbClr val="62777F"/>
                </a:solidFill>
              </a:rPr>
              <a:t> flag the deficiency as ‘significant</a:t>
            </a:r>
            <a:r>
              <a:rPr lang="en-US" dirty="0" smtClean="0">
                <a:solidFill>
                  <a:srgbClr val="62777F"/>
                </a:solidFill>
              </a:rPr>
              <a:t>’</a:t>
            </a:r>
            <a:endParaRPr lang="en-US" sz="2000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03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0378044"/>
              </p:ext>
            </p:extLst>
          </p:nvPr>
        </p:nvGraphicFramePr>
        <p:xfrm>
          <a:off x="457200" y="1524000"/>
          <a:ext cx="40386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066800"/>
                <a:gridCol w="990600"/>
                <a:gridCol w="1143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CSO</a:t>
                      </a:r>
                      <a:endParaRPr lang="en-US" sz="1600" dirty="0"/>
                    </a:p>
                  </a:txBody>
                  <a:tcPr marL="67310" marR="673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Deficiency</a:t>
                      </a:r>
                      <a:endParaRPr lang="en-US" sz="1600" dirty="0"/>
                    </a:p>
                  </a:txBody>
                  <a:tcPr marL="67310" marR="673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Current Significant</a:t>
                      </a:r>
                      <a:r>
                        <a:rPr lang="en-US" sz="1600" b="1" baseline="0" dirty="0" smtClean="0"/>
                        <a:t> Decrease Parameters</a:t>
                      </a:r>
                      <a:endParaRPr lang="en-US" sz="1600" b="1" dirty="0"/>
                    </a:p>
                  </a:txBody>
                  <a:tcPr marL="67310" marR="673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Limit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Significant?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5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250.0</a:t>
                      </a:r>
                      <a:endParaRPr lang="en-US" b="0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38.0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40.0</a:t>
                      </a:r>
                      <a:endParaRPr lang="en-US" b="0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1.1</a:t>
                      </a:r>
                      <a:endParaRPr lang="en-US" b="0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0.231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0.220</a:t>
                      </a:r>
                      <a:endParaRPr lang="en-US" b="0" dirty="0"/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67310" marR="673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Each line in the table is an example of how a resource with a given CSO and deficiency would be evaluated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Deficiency = CSO - QC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In each case using the current thresholds, is the deficiency deemed a significant decrease?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2777F"/>
                </a:solidFill>
              </a:rPr>
              <a:t>Observation #2: Significant Decrease </a:t>
            </a:r>
            <a:r>
              <a:rPr lang="en-US" dirty="0" smtClean="0">
                <a:solidFill>
                  <a:srgbClr val="62777F"/>
                </a:solidFill>
              </a:rPr>
              <a:t>Thresholds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Some Examples (ARA3)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00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6520234"/>
              </p:ext>
            </p:extLst>
          </p:nvPr>
        </p:nvGraphicFramePr>
        <p:xfrm>
          <a:off x="457200" y="1524000"/>
          <a:ext cx="4038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143000"/>
                <a:gridCol w="12192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CSO</a:t>
                      </a:r>
                      <a:endParaRPr lang="en-US" dirty="0"/>
                    </a:p>
                  </a:txBody>
                  <a:tcPr marL="33032" marR="330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Number Observed</a:t>
                      </a:r>
                      <a:endParaRPr lang="en-US" dirty="0"/>
                    </a:p>
                  </a:txBody>
                  <a:tcPr marL="33032" marR="330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Total </a:t>
                      </a:r>
                      <a:r>
                        <a:rPr lang="en-US" dirty="0" smtClean="0"/>
                        <a:t>Amount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 marL="33032" marR="33032"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2 MW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219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104.4</a:t>
                      </a:r>
                      <a:endParaRPr lang="en-US" dirty="0"/>
                    </a:p>
                  </a:txBody>
                  <a:tcPr marL="33032" marR="33032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</a:t>
                      </a:r>
                      <a:r>
                        <a:rPr lang="en-US" baseline="0" dirty="0" smtClean="0"/>
                        <a:t> 10 MW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249.3</a:t>
                      </a:r>
                      <a:endParaRPr lang="en-US" dirty="0"/>
                    </a:p>
                  </a:txBody>
                  <a:tcPr marL="33032" marR="33032"/>
                </a:tc>
              </a:tr>
              <a:tr h="303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– 40 MW</a:t>
                      </a:r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295.0</a:t>
                      </a:r>
                      <a:endParaRPr lang="en-US" dirty="0"/>
                    </a:p>
                  </a:txBody>
                  <a:tcPr marL="33032" marR="33032"/>
                </a:tc>
              </a:tr>
              <a:tr h="2109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40 MW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265.4</a:t>
                      </a:r>
                      <a:endParaRPr lang="en-US" dirty="0"/>
                    </a:p>
                  </a:txBody>
                  <a:tcPr marL="33032" marR="33032"/>
                </a:tc>
              </a:tr>
              <a:tr h="36419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Total</a:t>
                      </a:r>
                      <a:endParaRPr lang="en-US" i="1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295</a:t>
                      </a:r>
                      <a:endParaRPr lang="en-US" i="1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914.1</a:t>
                      </a:r>
                      <a:endParaRPr lang="en-US" i="1" dirty="0"/>
                    </a:p>
                  </a:txBody>
                  <a:tcPr marL="33032" marR="33032"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For </a:t>
            </a:r>
            <a:r>
              <a:rPr lang="en-US" dirty="0">
                <a:solidFill>
                  <a:srgbClr val="62777F"/>
                </a:solidFill>
              </a:rPr>
              <a:t>each </a:t>
            </a:r>
            <a:r>
              <a:rPr lang="en-US" dirty="0" smtClean="0">
                <a:solidFill>
                  <a:srgbClr val="62777F"/>
                </a:solidFill>
              </a:rPr>
              <a:t>CCP there was, on average</a:t>
            </a:r>
            <a:r>
              <a:rPr lang="en-US" dirty="0">
                <a:solidFill>
                  <a:srgbClr val="62777F"/>
                </a:solidFill>
              </a:rPr>
              <a:t>:</a:t>
            </a:r>
          </a:p>
          <a:p>
            <a:pPr marL="457200" indent="-228600"/>
            <a:r>
              <a:rPr lang="en-US" dirty="0" smtClean="0">
                <a:solidFill>
                  <a:srgbClr val="62777F"/>
                </a:solidFill>
              </a:rPr>
              <a:t>708 </a:t>
            </a:r>
            <a:r>
              <a:rPr lang="en-US" dirty="0">
                <a:solidFill>
                  <a:srgbClr val="62777F"/>
                </a:solidFill>
              </a:rPr>
              <a:t>resources</a:t>
            </a:r>
          </a:p>
          <a:p>
            <a:pPr marL="457200" indent="-228600"/>
            <a:r>
              <a:rPr lang="en-US" dirty="0">
                <a:solidFill>
                  <a:srgbClr val="62777F"/>
                </a:solidFill>
              </a:rPr>
              <a:t>33,525 MW of CSO</a:t>
            </a:r>
          </a:p>
          <a:p>
            <a:pPr marL="0" indent="0">
              <a:buNone/>
            </a:pPr>
            <a:r>
              <a:rPr lang="en-US" dirty="0">
                <a:solidFill>
                  <a:srgbClr val="62777F"/>
                </a:solidFill>
              </a:rPr>
              <a:t>For each ARA3 there </a:t>
            </a:r>
            <a:r>
              <a:rPr lang="en-US" dirty="0" smtClean="0">
                <a:solidFill>
                  <a:srgbClr val="62777F"/>
                </a:solidFill>
              </a:rPr>
              <a:t>was, on average</a:t>
            </a:r>
            <a:r>
              <a:rPr lang="en-US" dirty="0">
                <a:solidFill>
                  <a:srgbClr val="62777F"/>
                </a:solidFill>
              </a:rPr>
              <a:t>:</a:t>
            </a:r>
          </a:p>
          <a:p>
            <a:pPr marL="457200" indent="-228600"/>
            <a:r>
              <a:rPr lang="en-US" dirty="0">
                <a:solidFill>
                  <a:srgbClr val="62777F"/>
                </a:solidFill>
              </a:rPr>
              <a:t>295 resources </a:t>
            </a:r>
            <a:r>
              <a:rPr lang="en-US" dirty="0" smtClean="0">
                <a:solidFill>
                  <a:srgbClr val="62777F"/>
                </a:solidFill>
              </a:rPr>
              <a:t>identified </a:t>
            </a:r>
            <a:r>
              <a:rPr lang="en-US" dirty="0">
                <a:solidFill>
                  <a:srgbClr val="62777F"/>
                </a:solidFill>
              </a:rPr>
              <a:t>as having a significant decrease </a:t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b="1" i="1" dirty="0">
                <a:solidFill>
                  <a:srgbClr val="62777F"/>
                </a:solidFill>
              </a:rPr>
              <a:t>(</a:t>
            </a:r>
            <a:r>
              <a:rPr lang="en-US" b="1" i="1" dirty="0" smtClean="0">
                <a:solidFill>
                  <a:srgbClr val="62777F"/>
                </a:solidFill>
              </a:rPr>
              <a:t>41% </a:t>
            </a:r>
            <a:r>
              <a:rPr lang="en-US" b="1" i="1" dirty="0">
                <a:solidFill>
                  <a:srgbClr val="62777F"/>
                </a:solidFill>
              </a:rPr>
              <a:t>of the </a:t>
            </a:r>
            <a:r>
              <a:rPr lang="en-US" b="1" i="1" dirty="0" smtClean="0">
                <a:solidFill>
                  <a:srgbClr val="62777F"/>
                </a:solidFill>
              </a:rPr>
              <a:t>entire fleet!)</a:t>
            </a:r>
            <a:endParaRPr lang="en-US" b="1" i="1" dirty="0">
              <a:solidFill>
                <a:srgbClr val="62777F"/>
              </a:solidFill>
            </a:endParaRPr>
          </a:p>
          <a:p>
            <a:pPr marL="457200" indent="-228600"/>
            <a:r>
              <a:rPr lang="en-US" dirty="0" smtClean="0">
                <a:solidFill>
                  <a:srgbClr val="62777F"/>
                </a:solidFill>
              </a:rPr>
              <a:t>From those 295 resources, 914 </a:t>
            </a:r>
            <a:r>
              <a:rPr lang="en-US" dirty="0">
                <a:solidFill>
                  <a:srgbClr val="62777F"/>
                </a:solidFill>
              </a:rPr>
              <a:t>MW </a:t>
            </a:r>
            <a:r>
              <a:rPr lang="en-US" dirty="0" smtClean="0">
                <a:solidFill>
                  <a:srgbClr val="62777F"/>
                </a:solidFill>
              </a:rPr>
              <a:t>was identified as being a significant decrease 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b="1" i="1" dirty="0" smtClean="0">
                <a:solidFill>
                  <a:srgbClr val="62777F"/>
                </a:solidFill>
              </a:rPr>
              <a:t>(&lt; 3% </a:t>
            </a:r>
            <a:r>
              <a:rPr lang="en-US" b="1" i="1" dirty="0">
                <a:solidFill>
                  <a:srgbClr val="62777F"/>
                </a:solidFill>
              </a:rPr>
              <a:t>of the </a:t>
            </a:r>
            <a:r>
              <a:rPr lang="en-US" b="1" i="1" dirty="0" smtClean="0">
                <a:solidFill>
                  <a:srgbClr val="62777F"/>
                </a:solidFill>
              </a:rPr>
              <a:t>total CSO)</a:t>
            </a:r>
            <a:endParaRPr lang="en-US" b="1" i="1" dirty="0">
              <a:solidFill>
                <a:srgbClr val="62777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2777F"/>
                </a:solidFill>
              </a:rPr>
              <a:t>Observation #2: Significant Decrease </a:t>
            </a:r>
            <a:r>
              <a:rPr lang="en-US" dirty="0" smtClean="0">
                <a:solidFill>
                  <a:srgbClr val="62777F"/>
                </a:solidFill>
              </a:rPr>
              <a:t>Thresholds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Actual Occurrences (ARA3)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4648200"/>
            <a:ext cx="38100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>
                <a:solidFill>
                  <a:srgbClr val="62777F"/>
                </a:solidFill>
              </a:rPr>
              <a:t>This data is based on actual determinations made in the last three ARA3s (for CCPs 6, 7 &amp; 8)</a:t>
            </a:r>
          </a:p>
        </p:txBody>
      </p:sp>
    </p:spTree>
    <p:extLst>
      <p:ext uri="{BB962C8B-B14F-4D97-AF65-F5344CB8AC3E}">
        <p14:creationId xmlns:p14="http://schemas.microsoft.com/office/powerpoint/2010/main" val="286691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Observation #2: Significant Decrease Thresholds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Takeaways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current </a:t>
            </a:r>
            <a:r>
              <a:rPr lang="en-US" dirty="0" smtClean="0">
                <a:solidFill>
                  <a:srgbClr val="62777F"/>
                </a:solidFill>
              </a:rPr>
              <a:t>significant decrease thresholds produce an outcome that focuses </a:t>
            </a:r>
            <a:r>
              <a:rPr lang="en-US" dirty="0">
                <a:solidFill>
                  <a:srgbClr val="62777F"/>
                </a:solidFill>
              </a:rPr>
              <a:t>on </a:t>
            </a:r>
            <a:r>
              <a:rPr lang="en-US" dirty="0" smtClean="0">
                <a:solidFill>
                  <a:srgbClr val="62777F"/>
                </a:solidFill>
              </a:rPr>
              <a:t>the relatively small deficiencies</a:t>
            </a:r>
          </a:p>
          <a:p>
            <a:pPr lvl="0"/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i="1" u="sng" dirty="0">
                <a:solidFill>
                  <a:srgbClr val="62777F"/>
                </a:solidFill>
              </a:rPr>
              <a:t>smaller</a:t>
            </a:r>
            <a:r>
              <a:rPr lang="en-US" dirty="0">
                <a:solidFill>
                  <a:srgbClr val="62777F"/>
                </a:solidFill>
              </a:rPr>
              <a:t> the CSO the more likely a </a:t>
            </a:r>
            <a:r>
              <a:rPr lang="en-US" dirty="0" smtClean="0">
                <a:solidFill>
                  <a:srgbClr val="62777F"/>
                </a:solidFill>
              </a:rPr>
              <a:t>relatively minor </a:t>
            </a:r>
            <a:r>
              <a:rPr lang="en-US" dirty="0">
                <a:solidFill>
                  <a:srgbClr val="62777F"/>
                </a:solidFill>
              </a:rPr>
              <a:t>deficiency </a:t>
            </a:r>
            <a:r>
              <a:rPr lang="en-US" dirty="0" smtClean="0">
                <a:solidFill>
                  <a:srgbClr val="62777F"/>
                </a:solidFill>
              </a:rPr>
              <a:t>in magnitude </a:t>
            </a:r>
            <a:r>
              <a:rPr lang="en-US" i="1" u="sng" dirty="0" smtClean="0">
                <a:solidFill>
                  <a:srgbClr val="62777F"/>
                </a:solidFill>
              </a:rPr>
              <a:t>will</a:t>
            </a:r>
            <a:r>
              <a:rPr lang="en-US" dirty="0" smtClean="0">
                <a:solidFill>
                  <a:srgbClr val="62777F"/>
                </a:solidFill>
              </a:rPr>
              <a:t> </a:t>
            </a:r>
            <a:r>
              <a:rPr lang="en-US" dirty="0">
                <a:solidFill>
                  <a:srgbClr val="62777F"/>
                </a:solidFill>
              </a:rPr>
              <a:t>result in a </a:t>
            </a:r>
            <a:r>
              <a:rPr lang="en-US" dirty="0" smtClean="0">
                <a:solidFill>
                  <a:srgbClr val="62777F"/>
                </a:solidFill>
              </a:rPr>
              <a:t>significant decrease – </a:t>
            </a:r>
            <a:r>
              <a:rPr lang="en-US" i="1" dirty="0" smtClean="0">
                <a:solidFill>
                  <a:srgbClr val="62777F"/>
                </a:solidFill>
              </a:rPr>
              <a:t>however small</a:t>
            </a:r>
          </a:p>
          <a:p>
            <a:pPr lvl="0"/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i="1" u="sng" dirty="0" smtClean="0">
                <a:solidFill>
                  <a:srgbClr val="62777F"/>
                </a:solidFill>
              </a:rPr>
              <a:t>larger</a:t>
            </a:r>
            <a:r>
              <a:rPr lang="en-US" dirty="0" smtClean="0">
                <a:solidFill>
                  <a:srgbClr val="62777F"/>
                </a:solidFill>
              </a:rPr>
              <a:t> the CSO the more likely a relatively major deficiency in magnitude </a:t>
            </a:r>
            <a:r>
              <a:rPr lang="en-US" i="1" u="sng" dirty="0" smtClean="0">
                <a:solidFill>
                  <a:srgbClr val="62777F"/>
                </a:solidFill>
              </a:rPr>
              <a:t>will</a:t>
            </a:r>
            <a:r>
              <a:rPr lang="en-US" dirty="0" smtClean="0">
                <a:solidFill>
                  <a:srgbClr val="62777F"/>
                </a:solidFill>
              </a:rPr>
              <a:t> </a:t>
            </a:r>
            <a:r>
              <a:rPr lang="en-US" i="1" u="sng" dirty="0" smtClean="0">
                <a:solidFill>
                  <a:srgbClr val="62777F"/>
                </a:solidFill>
              </a:rPr>
              <a:t>not</a:t>
            </a:r>
            <a:r>
              <a:rPr lang="en-US" dirty="0" smtClean="0">
                <a:solidFill>
                  <a:srgbClr val="62777F"/>
                </a:solidFill>
              </a:rPr>
              <a:t> result in a significant decrease</a:t>
            </a:r>
            <a:endParaRPr lang="en-US" dirty="0">
              <a:solidFill>
                <a:srgbClr val="62777F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9465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Maximum Bid/Offer Amounts in ARAs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There are limits to what a participant can bid or offer in annual reconfiguration auctions (to keep things ‘physical’):</a:t>
            </a:r>
            <a:endParaRPr lang="en-US" sz="2800" dirty="0">
              <a:solidFill>
                <a:srgbClr val="62777F"/>
              </a:solidFill>
            </a:endParaRPr>
          </a:p>
          <a:p>
            <a:r>
              <a:rPr lang="en-US" b="1" dirty="0" smtClean="0">
                <a:solidFill>
                  <a:srgbClr val="62777F"/>
                </a:solidFill>
              </a:rPr>
              <a:t>Supply </a:t>
            </a:r>
            <a:r>
              <a:rPr lang="en-US" b="1" dirty="0">
                <a:solidFill>
                  <a:srgbClr val="62777F"/>
                </a:solidFill>
              </a:rPr>
              <a:t>offers are limited to the resource’s </a:t>
            </a:r>
            <a:r>
              <a:rPr lang="en-US" b="1" dirty="0" smtClean="0">
                <a:solidFill>
                  <a:srgbClr val="62777F"/>
                </a:solidFill>
              </a:rPr>
              <a:t>minimum (unsubscribed</a:t>
            </a:r>
            <a:r>
              <a:rPr lang="en-US" b="1" dirty="0">
                <a:solidFill>
                  <a:srgbClr val="62777F"/>
                </a:solidFill>
              </a:rPr>
              <a:t>) </a:t>
            </a:r>
            <a:r>
              <a:rPr lang="en-US" b="1" dirty="0" smtClean="0">
                <a:solidFill>
                  <a:srgbClr val="62777F"/>
                </a:solidFill>
              </a:rPr>
              <a:t>Qualified Capacity (QC) rating;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largest supply offer allowed is set by the </a:t>
            </a:r>
            <a:r>
              <a:rPr lang="en-US" dirty="0" smtClean="0">
                <a:solidFill>
                  <a:srgbClr val="62777F"/>
                </a:solidFill>
              </a:rPr>
              <a:t>month </a:t>
            </a:r>
            <a:r>
              <a:rPr lang="en-US" dirty="0">
                <a:solidFill>
                  <a:srgbClr val="62777F"/>
                </a:solidFill>
              </a:rPr>
              <a:t>that has the </a:t>
            </a:r>
            <a:r>
              <a:rPr lang="en-US" dirty="0" smtClean="0">
                <a:solidFill>
                  <a:srgbClr val="62777F"/>
                </a:solidFill>
              </a:rPr>
              <a:t>combination of the lowest </a:t>
            </a:r>
            <a:r>
              <a:rPr lang="en-US" dirty="0">
                <a:solidFill>
                  <a:srgbClr val="62777F"/>
                </a:solidFill>
              </a:rPr>
              <a:t>qualified capacity rating, less any CSO </a:t>
            </a:r>
            <a:r>
              <a:rPr lang="en-US" dirty="0" smtClean="0">
                <a:solidFill>
                  <a:srgbClr val="62777F"/>
                </a:solidFill>
              </a:rPr>
              <a:t>amount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sz="2200" dirty="0" smtClean="0">
                <a:solidFill>
                  <a:srgbClr val="62777F"/>
                </a:solidFill>
              </a:rPr>
              <a:t> </a:t>
            </a:r>
            <a:br>
              <a:rPr lang="en-US" sz="2200" dirty="0" smtClean="0">
                <a:solidFill>
                  <a:srgbClr val="62777F"/>
                </a:solidFill>
              </a:rPr>
            </a:br>
            <a:r>
              <a:rPr lang="en-US" sz="2200" i="1" dirty="0" smtClean="0">
                <a:solidFill>
                  <a:srgbClr val="62777F"/>
                </a:solidFill>
              </a:rPr>
              <a:t>You </a:t>
            </a:r>
            <a:r>
              <a:rPr lang="en-US" sz="2200" i="1" dirty="0">
                <a:solidFill>
                  <a:srgbClr val="62777F"/>
                </a:solidFill>
              </a:rPr>
              <a:t>can’t acquire a CSO </a:t>
            </a:r>
            <a:r>
              <a:rPr lang="en-US" sz="2200" i="1" dirty="0" smtClean="0">
                <a:solidFill>
                  <a:srgbClr val="62777F"/>
                </a:solidFill>
              </a:rPr>
              <a:t>amount in any month that is greater </a:t>
            </a:r>
            <a:r>
              <a:rPr lang="en-US" sz="2200" i="1" dirty="0">
                <a:solidFill>
                  <a:srgbClr val="62777F"/>
                </a:solidFill>
              </a:rPr>
              <a:t>than the resource’s </a:t>
            </a:r>
            <a:r>
              <a:rPr lang="en-US" sz="2200" i="1" dirty="0" smtClean="0">
                <a:solidFill>
                  <a:srgbClr val="62777F"/>
                </a:solidFill>
              </a:rPr>
              <a:t>QC amount that month</a:t>
            </a:r>
            <a:br>
              <a:rPr lang="en-US" sz="2200" i="1" dirty="0" smtClean="0">
                <a:solidFill>
                  <a:srgbClr val="62777F"/>
                </a:solidFill>
              </a:rPr>
            </a:br>
            <a:r>
              <a:rPr lang="en-US" sz="2200" i="1" dirty="0" smtClean="0">
                <a:solidFill>
                  <a:srgbClr val="62777F"/>
                </a:solidFill>
              </a:rPr>
              <a:t> </a:t>
            </a:r>
            <a:endParaRPr lang="en-US" sz="2200" dirty="0">
              <a:solidFill>
                <a:srgbClr val="62777F"/>
              </a:solidFill>
            </a:endParaRPr>
          </a:p>
          <a:p>
            <a:r>
              <a:rPr lang="en-US" b="1" dirty="0" smtClean="0">
                <a:solidFill>
                  <a:srgbClr val="62777F"/>
                </a:solidFill>
              </a:rPr>
              <a:t>Demand </a:t>
            </a:r>
            <a:r>
              <a:rPr lang="en-US" b="1" dirty="0">
                <a:solidFill>
                  <a:srgbClr val="62777F"/>
                </a:solidFill>
              </a:rPr>
              <a:t>bids are limited to the resource’s minimum CSO </a:t>
            </a:r>
            <a:r>
              <a:rPr lang="en-US" b="1" dirty="0" smtClean="0">
                <a:solidFill>
                  <a:srgbClr val="62777F"/>
                </a:solidFill>
              </a:rPr>
              <a:t>amount</a:t>
            </a:r>
            <a:r>
              <a:rPr lang="en-US" dirty="0" smtClean="0">
                <a:solidFill>
                  <a:srgbClr val="62777F"/>
                </a:solidFill>
              </a:rPr>
              <a:t>; The </a:t>
            </a:r>
            <a:r>
              <a:rPr lang="en-US" dirty="0">
                <a:solidFill>
                  <a:srgbClr val="62777F"/>
                </a:solidFill>
              </a:rPr>
              <a:t>largest demand bid allowed is set by the </a:t>
            </a:r>
            <a:r>
              <a:rPr lang="en-US" dirty="0" smtClean="0">
                <a:solidFill>
                  <a:srgbClr val="62777F"/>
                </a:solidFill>
              </a:rPr>
              <a:t>month that </a:t>
            </a:r>
            <a:r>
              <a:rPr lang="en-US" dirty="0">
                <a:solidFill>
                  <a:srgbClr val="62777F"/>
                </a:solidFill>
              </a:rPr>
              <a:t>has the lowest </a:t>
            </a:r>
            <a:r>
              <a:rPr lang="en-US" dirty="0" smtClean="0">
                <a:solidFill>
                  <a:srgbClr val="62777F"/>
                </a:solidFill>
              </a:rPr>
              <a:t>CSO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sz="2200" dirty="0">
                <a:solidFill>
                  <a:srgbClr val="62777F"/>
                </a:solidFill>
              </a:rPr>
              <a:t> </a:t>
            </a:r>
            <a:br>
              <a:rPr lang="en-US" sz="2200" dirty="0">
                <a:solidFill>
                  <a:srgbClr val="62777F"/>
                </a:solidFill>
              </a:rPr>
            </a:br>
            <a:r>
              <a:rPr lang="en-US" sz="2200" i="1" dirty="0">
                <a:solidFill>
                  <a:srgbClr val="62777F"/>
                </a:solidFill>
              </a:rPr>
              <a:t>You </a:t>
            </a:r>
            <a:r>
              <a:rPr lang="en-US" sz="2200" i="1" dirty="0" smtClean="0">
                <a:solidFill>
                  <a:srgbClr val="62777F"/>
                </a:solidFill>
              </a:rPr>
              <a:t>can’t </a:t>
            </a:r>
            <a:r>
              <a:rPr lang="en-US" sz="2200" i="1" dirty="0">
                <a:solidFill>
                  <a:srgbClr val="62777F"/>
                </a:solidFill>
              </a:rPr>
              <a:t>shed </a:t>
            </a:r>
            <a:r>
              <a:rPr lang="en-US" sz="2200" i="1" dirty="0" smtClean="0">
                <a:solidFill>
                  <a:srgbClr val="62777F"/>
                </a:solidFill>
              </a:rPr>
              <a:t>a CSO amount in any month that is greater than the resource’s actual CSO amount that month – </a:t>
            </a:r>
            <a:r>
              <a:rPr lang="en-US" sz="2200" i="1" u="sng" dirty="0" smtClean="0">
                <a:solidFill>
                  <a:srgbClr val="62777F"/>
                </a:solidFill>
              </a:rPr>
              <a:t>no negative CSO</a:t>
            </a:r>
            <a:endParaRPr lang="en-US" sz="2200" u="sng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85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28600" indent="-228600"/>
            <a:r>
              <a:rPr lang="en-US" sz="2000" dirty="0" smtClean="0">
                <a:solidFill>
                  <a:srgbClr val="62777F"/>
                </a:solidFill>
              </a:rPr>
              <a:t>Consider a </a:t>
            </a:r>
            <a:r>
              <a:rPr lang="en-US" sz="2000" dirty="0">
                <a:solidFill>
                  <a:srgbClr val="62777F"/>
                </a:solidFill>
              </a:rPr>
              <a:t>resource </a:t>
            </a:r>
            <a:r>
              <a:rPr lang="en-US" sz="2000" dirty="0" smtClean="0">
                <a:solidFill>
                  <a:srgbClr val="62777F"/>
                </a:solidFill>
              </a:rPr>
              <a:t>with a CSO of </a:t>
            </a:r>
            <a:r>
              <a:rPr lang="en-US" sz="2000" dirty="0">
                <a:solidFill>
                  <a:srgbClr val="62777F"/>
                </a:solidFill>
              </a:rPr>
              <a:t>6 MW in the </a:t>
            </a:r>
            <a:r>
              <a:rPr lang="en-US" sz="2000" dirty="0" smtClean="0">
                <a:solidFill>
                  <a:srgbClr val="62777F"/>
                </a:solidFill>
              </a:rPr>
              <a:t>summer </a:t>
            </a:r>
            <a:r>
              <a:rPr lang="en-US" sz="2000" dirty="0">
                <a:solidFill>
                  <a:srgbClr val="62777F"/>
                </a:solidFill>
              </a:rPr>
              <a:t>and 10 MW in the </a:t>
            </a:r>
            <a:r>
              <a:rPr lang="en-US" sz="2000" dirty="0" smtClean="0">
                <a:solidFill>
                  <a:srgbClr val="62777F"/>
                </a:solidFill>
              </a:rPr>
              <a:t>winter (top picture)</a:t>
            </a:r>
            <a:endParaRPr lang="en-US" sz="2000" dirty="0">
              <a:solidFill>
                <a:srgbClr val="62777F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62777F"/>
                </a:solidFill>
              </a:rPr>
              <a:t>The most a participant would be able to submit for this resource in an ARA is a 6 MW demand bid (middle picture)</a:t>
            </a:r>
          </a:p>
          <a:p>
            <a:pPr marL="228600" indent="-228600"/>
            <a:r>
              <a:rPr lang="en-US" sz="2000" dirty="0" smtClean="0">
                <a:solidFill>
                  <a:srgbClr val="62777F"/>
                </a:solidFill>
              </a:rPr>
              <a:t>If a 10 MW demand bid were allowed, the resource would end up with a negative 4 MW CSO in the some months; </a:t>
            </a:r>
            <a:br>
              <a:rPr lang="en-US" sz="2000" dirty="0" smtClean="0">
                <a:solidFill>
                  <a:srgbClr val="62777F"/>
                </a:solidFill>
              </a:rPr>
            </a:br>
            <a:r>
              <a:rPr lang="en-US" sz="2000" i="1" dirty="0" smtClean="0">
                <a:solidFill>
                  <a:srgbClr val="62777F"/>
                </a:solidFill>
              </a:rPr>
              <a:t>6 </a:t>
            </a:r>
            <a:r>
              <a:rPr lang="en-US" sz="2000" i="1" dirty="0">
                <a:solidFill>
                  <a:srgbClr val="62777F"/>
                </a:solidFill>
              </a:rPr>
              <a:t>MW – 10 MW = (4) </a:t>
            </a:r>
            <a:r>
              <a:rPr lang="en-US" sz="2000" i="1" dirty="0" smtClean="0">
                <a:solidFill>
                  <a:srgbClr val="62777F"/>
                </a:solidFill>
              </a:rPr>
              <a:t>MW</a:t>
            </a:r>
            <a:r>
              <a:rPr lang="en-US" sz="2000" dirty="0" smtClean="0">
                <a:solidFill>
                  <a:srgbClr val="62777F"/>
                </a:solidFill>
              </a:rPr>
              <a:t/>
            </a:r>
            <a:br>
              <a:rPr lang="en-US" sz="2000" dirty="0" smtClean="0">
                <a:solidFill>
                  <a:srgbClr val="62777F"/>
                </a:solidFill>
              </a:rPr>
            </a:br>
            <a:r>
              <a:rPr lang="en-US" sz="2000" dirty="0" smtClean="0">
                <a:solidFill>
                  <a:srgbClr val="62777F"/>
                </a:solidFill>
              </a:rPr>
              <a:t>(bottom </a:t>
            </a:r>
            <a:r>
              <a:rPr lang="en-US" sz="2000" dirty="0">
                <a:solidFill>
                  <a:srgbClr val="62777F"/>
                </a:solidFill>
              </a:rPr>
              <a:t>picture</a:t>
            </a:r>
            <a:r>
              <a:rPr lang="en-US" sz="2000" dirty="0" smtClean="0">
                <a:solidFill>
                  <a:srgbClr val="62777F"/>
                </a:solidFill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Maximum Demand Bid Amount - </a:t>
            </a:r>
            <a:r>
              <a:rPr lang="en-US" i="1" dirty="0" smtClean="0">
                <a:solidFill>
                  <a:srgbClr val="62777F"/>
                </a:solidFill>
              </a:rPr>
              <a:t>Example</a:t>
            </a:r>
            <a:endParaRPr lang="en-US" i="1" dirty="0">
              <a:solidFill>
                <a:srgbClr val="62777F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12" y="1404938"/>
            <a:ext cx="2956376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429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‘Mandatory’ </a:t>
            </a:r>
            <a:r>
              <a:rPr lang="en-US" dirty="0">
                <a:solidFill>
                  <a:srgbClr val="62777F"/>
                </a:solidFill>
              </a:rPr>
              <a:t>Demand </a:t>
            </a:r>
            <a:r>
              <a:rPr lang="en-US" dirty="0" smtClean="0">
                <a:solidFill>
                  <a:srgbClr val="62777F"/>
                </a:solidFill>
              </a:rPr>
              <a:t>Bids in ARA3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ISO will submit on behalf of </a:t>
            </a:r>
            <a:r>
              <a:rPr lang="en-US" dirty="0" smtClean="0">
                <a:solidFill>
                  <a:srgbClr val="62777F"/>
                </a:solidFill>
              </a:rPr>
              <a:t>a participant </a:t>
            </a:r>
            <a:r>
              <a:rPr lang="en-US" dirty="0">
                <a:solidFill>
                  <a:srgbClr val="62777F"/>
                </a:solidFill>
              </a:rPr>
              <a:t>a demand bid for </a:t>
            </a:r>
            <a:r>
              <a:rPr lang="en-US" dirty="0" smtClean="0">
                <a:solidFill>
                  <a:srgbClr val="62777F"/>
                </a:solidFill>
              </a:rPr>
              <a:t>a </a:t>
            </a:r>
            <a:r>
              <a:rPr lang="en-US" dirty="0">
                <a:solidFill>
                  <a:srgbClr val="62777F"/>
                </a:solidFill>
              </a:rPr>
              <a:t>resource in ARA3 </a:t>
            </a:r>
            <a:r>
              <a:rPr lang="en-US" dirty="0" smtClean="0">
                <a:solidFill>
                  <a:srgbClr val="62777F"/>
                </a:solidFill>
              </a:rPr>
              <a:t>if:</a:t>
            </a:r>
          </a:p>
          <a:p>
            <a:pPr marL="1028700" indent="-457200">
              <a:spcBef>
                <a:spcPts val="0"/>
              </a:spcBef>
              <a:buFont typeface="+mj-lt"/>
              <a:buAutoNum type="arabicParenR"/>
            </a:pPr>
            <a:r>
              <a:rPr lang="en-US" dirty="0" smtClean="0">
                <a:solidFill>
                  <a:srgbClr val="62777F"/>
                </a:solidFill>
              </a:rPr>
              <a:t>There is an unresolved significant decrease</a:t>
            </a:r>
          </a:p>
          <a:p>
            <a:pPr marL="1028700" indent="-457200">
              <a:spcBef>
                <a:spcPts val="0"/>
              </a:spcBef>
              <a:buFont typeface="+mj-lt"/>
              <a:buAutoNum type="arabicParenR"/>
            </a:pPr>
            <a:r>
              <a:rPr lang="en-US" dirty="0" smtClean="0">
                <a:solidFill>
                  <a:srgbClr val="62777F"/>
                </a:solidFill>
              </a:rPr>
              <a:t>The participant reports that the resource will not be ‘commercial’ before June 1</a:t>
            </a:r>
          </a:p>
          <a:p>
            <a:pPr marL="400050"/>
            <a:r>
              <a:rPr lang="en-US" dirty="0" smtClean="0">
                <a:solidFill>
                  <a:srgbClr val="62777F"/>
                </a:solidFill>
              </a:rPr>
              <a:t>The MW quantity of this mandatory </a:t>
            </a:r>
            <a:r>
              <a:rPr lang="en-US" i="1" dirty="0" smtClean="0">
                <a:solidFill>
                  <a:srgbClr val="62777F"/>
                </a:solidFill>
              </a:rPr>
              <a:t>annual</a:t>
            </a:r>
            <a:r>
              <a:rPr lang="en-US" dirty="0" smtClean="0">
                <a:solidFill>
                  <a:srgbClr val="62777F"/>
                </a:solidFill>
              </a:rPr>
              <a:t> demand bid is set by </a:t>
            </a:r>
            <a:r>
              <a:rPr lang="en-US" dirty="0">
                <a:solidFill>
                  <a:srgbClr val="62777F"/>
                </a:solidFill>
              </a:rPr>
              <a:t>the </a:t>
            </a:r>
            <a:r>
              <a:rPr lang="en-US" i="1" u="sng" dirty="0">
                <a:solidFill>
                  <a:srgbClr val="62777F"/>
                </a:solidFill>
              </a:rPr>
              <a:t>worst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affected </a:t>
            </a:r>
            <a:r>
              <a:rPr lang="en-US" i="1" dirty="0">
                <a:solidFill>
                  <a:srgbClr val="62777F"/>
                </a:solidFill>
              </a:rPr>
              <a:t>month</a:t>
            </a:r>
            <a:r>
              <a:rPr lang="en-US" dirty="0">
                <a:solidFill>
                  <a:srgbClr val="62777F"/>
                </a:solidFill>
              </a:rPr>
              <a:t> </a:t>
            </a:r>
            <a:endParaRPr lang="en-US" dirty="0" smtClean="0">
              <a:solidFill>
                <a:srgbClr val="62777F"/>
              </a:solidFill>
            </a:endParaRPr>
          </a:p>
          <a:p>
            <a:pPr marL="400050"/>
            <a:r>
              <a:rPr lang="en-US" dirty="0" smtClean="0">
                <a:solidFill>
                  <a:srgbClr val="62777F"/>
                </a:solidFill>
              </a:rPr>
              <a:t>This approach is inconsistent with participant demand bid limits, and has </a:t>
            </a:r>
            <a:r>
              <a:rPr lang="en-US" dirty="0">
                <a:solidFill>
                  <a:srgbClr val="62777F"/>
                </a:solidFill>
              </a:rPr>
              <a:t>two notable consequences: </a:t>
            </a:r>
            <a:endParaRPr lang="en-US" sz="2800" dirty="0" smtClean="0">
              <a:solidFill>
                <a:srgbClr val="62777F"/>
              </a:solidFill>
            </a:endParaRPr>
          </a:p>
          <a:p>
            <a:pPr marL="1028700" indent="-457200">
              <a:spcBef>
                <a:spcPts val="0"/>
              </a:spcBef>
              <a:buFont typeface="+mj-lt"/>
              <a:buAutoNum type="alphaLcParenR"/>
            </a:pPr>
            <a:r>
              <a:rPr lang="en-US" b="1" dirty="0" smtClean="0">
                <a:solidFill>
                  <a:srgbClr val="62777F"/>
                </a:solidFill>
              </a:rPr>
              <a:t>It can overcorrect</a:t>
            </a:r>
            <a:endParaRPr lang="en-US" dirty="0" smtClean="0">
              <a:solidFill>
                <a:srgbClr val="62777F"/>
              </a:solidFill>
            </a:endParaRPr>
          </a:p>
          <a:p>
            <a:pPr marL="1028700" indent="-457200">
              <a:spcBef>
                <a:spcPts val="0"/>
              </a:spcBef>
              <a:buFont typeface="+mj-lt"/>
              <a:buAutoNum type="alphaLcParenR"/>
            </a:pPr>
            <a:r>
              <a:rPr lang="en-US" b="1" dirty="0" smtClean="0">
                <a:solidFill>
                  <a:srgbClr val="62777F"/>
                </a:solidFill>
              </a:rPr>
              <a:t>It may create a negative CSO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48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Consider a resource with a 10 MW CSO in all months</a:t>
            </a:r>
          </a:p>
          <a:p>
            <a:pPr marL="171450" indent="-171450"/>
            <a:r>
              <a:rPr lang="en-US" dirty="0" smtClean="0">
                <a:solidFill>
                  <a:srgbClr val="62777F"/>
                </a:solidFill>
              </a:rPr>
              <a:t>The resource’s ARA3 Qualified Capacity is 8 MW in the summer and 3 MW in the winter (top picture)</a:t>
            </a:r>
          </a:p>
          <a:p>
            <a:pPr marL="171450" indent="-171450"/>
            <a:r>
              <a:rPr lang="en-US" dirty="0" smtClean="0">
                <a:solidFill>
                  <a:srgbClr val="62777F"/>
                </a:solidFill>
              </a:rPr>
              <a:t>The maximum deficiency is in the winter and is a significant decrease; a 7 MW mandatory demand bid is submitted in ARA3 (middle picture)</a:t>
            </a:r>
          </a:p>
          <a:p>
            <a:pPr marL="171450" indent="-171450"/>
            <a:r>
              <a:rPr lang="en-US" dirty="0" smtClean="0">
                <a:solidFill>
                  <a:srgbClr val="62777F"/>
                </a:solidFill>
              </a:rPr>
              <a:t>Because </a:t>
            </a:r>
            <a:r>
              <a:rPr lang="en-US" dirty="0">
                <a:solidFill>
                  <a:srgbClr val="62777F"/>
                </a:solidFill>
              </a:rPr>
              <a:t>of the </a:t>
            </a:r>
            <a:r>
              <a:rPr lang="en-US" dirty="0" smtClean="0">
                <a:solidFill>
                  <a:srgbClr val="62777F"/>
                </a:solidFill>
              </a:rPr>
              <a:t>winter problem the resource is stripped of its CSO in the summer, while at the same time remaining qualified in the summer (bottom picture)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Overcorrection</a:t>
            </a:r>
            <a:endParaRPr lang="en-US" dirty="0">
              <a:solidFill>
                <a:srgbClr val="62777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36" y="1404938"/>
            <a:ext cx="3047128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536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Overcorrection - </a:t>
            </a:r>
            <a:r>
              <a:rPr lang="en-US" i="1" dirty="0" smtClean="0">
                <a:solidFill>
                  <a:srgbClr val="62777F"/>
                </a:solidFill>
              </a:rPr>
              <a:t>Takeaways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62777F"/>
                </a:solidFill>
              </a:rPr>
              <a:t>As a consequence of an abnormality in </a:t>
            </a:r>
            <a:r>
              <a:rPr lang="en-US" dirty="0" smtClean="0">
                <a:solidFill>
                  <a:srgbClr val="62777F"/>
                </a:solidFill>
              </a:rPr>
              <a:t>some </a:t>
            </a:r>
            <a:r>
              <a:rPr lang="en-US" dirty="0">
                <a:solidFill>
                  <a:srgbClr val="62777F"/>
                </a:solidFill>
              </a:rPr>
              <a:t>months, </a:t>
            </a:r>
            <a:r>
              <a:rPr lang="en-US" dirty="0" smtClean="0">
                <a:solidFill>
                  <a:srgbClr val="62777F"/>
                </a:solidFill>
              </a:rPr>
              <a:t>a resource may be stripped of a CSO in other unaffected months, </a:t>
            </a:r>
            <a:r>
              <a:rPr lang="en-US" dirty="0">
                <a:solidFill>
                  <a:srgbClr val="62777F"/>
                </a:solidFill>
              </a:rPr>
              <a:t>while </a:t>
            </a:r>
            <a:r>
              <a:rPr lang="en-US" dirty="0" smtClean="0">
                <a:solidFill>
                  <a:srgbClr val="62777F"/>
                </a:solidFill>
              </a:rPr>
              <a:t>remaining </a:t>
            </a:r>
            <a:r>
              <a:rPr lang="en-US" dirty="0">
                <a:solidFill>
                  <a:srgbClr val="62777F"/>
                </a:solidFill>
              </a:rPr>
              <a:t>qualified </a:t>
            </a:r>
            <a:r>
              <a:rPr lang="en-US" dirty="0" smtClean="0">
                <a:solidFill>
                  <a:srgbClr val="62777F"/>
                </a:solidFill>
              </a:rPr>
              <a:t>in those months (have a higher QC than CSO)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62777F"/>
                </a:solidFill>
              </a:rPr>
              <a:t>A resource is not required to re-acquire a CSO in the overcorrected months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i="1" dirty="0" smtClean="0">
                <a:solidFill>
                  <a:srgbClr val="62777F"/>
                </a:solidFill>
              </a:rPr>
              <a:t>Based on the specific months effected, monthly CSO prices, and a participant’s expectation of scarcity conditions under PFP, a participant may decide to avoid a CSO in some overcorrected months</a:t>
            </a:r>
            <a:endParaRPr lang="en-US" i="1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Proposal</a:t>
            </a:r>
            <a:endParaRPr lang="en-US" sz="2800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The solution</a:t>
            </a:r>
            <a:r>
              <a:rPr lang="en-US" dirty="0" smtClean="0">
                <a:solidFill>
                  <a:srgbClr val="62777F"/>
                </a:solidFill>
              </a:rPr>
              <a:t>: Replace annual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with </a:t>
            </a:r>
            <a:r>
              <a:rPr lang="en-US" i="1" u="sng" dirty="0" smtClean="0">
                <a:solidFill>
                  <a:srgbClr val="62777F"/>
                </a:solidFill>
              </a:rPr>
              <a:t>Annual </a:t>
            </a:r>
            <a:r>
              <a:rPr lang="en-US" i="1" u="sng" dirty="0">
                <a:solidFill>
                  <a:srgbClr val="62777F"/>
                </a:solidFill>
              </a:rPr>
              <a:t>Reconfiguration Transactions (</a:t>
            </a:r>
            <a:r>
              <a:rPr lang="en-US" i="1" u="sng" dirty="0" smtClean="0">
                <a:solidFill>
                  <a:srgbClr val="62777F"/>
                </a:solidFill>
              </a:rPr>
              <a:t>ARTs)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This new mechanism assesses the impact of transfers rather than requiring a precise ratio for each transfer to avoid any impact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ARTs have simple terms, provide more utility to participants, and are vastly simpler to administer</a:t>
            </a:r>
          </a:p>
        </p:txBody>
      </p:sp>
    </p:spTree>
    <p:extLst>
      <p:ext uri="{BB962C8B-B14F-4D97-AF65-F5344CB8AC3E}">
        <p14:creationId xmlns:p14="http://schemas.microsoft.com/office/powerpoint/2010/main" val="3662392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62777F"/>
                </a:solidFill>
              </a:rPr>
              <a:t>Consider a resource with a </a:t>
            </a:r>
            <a:r>
              <a:rPr lang="en-US" sz="2000" dirty="0" smtClean="0">
                <a:solidFill>
                  <a:srgbClr val="62777F"/>
                </a:solidFill>
              </a:rPr>
              <a:t>4 MW </a:t>
            </a:r>
            <a:r>
              <a:rPr lang="en-US" sz="2000" dirty="0">
                <a:solidFill>
                  <a:srgbClr val="62777F"/>
                </a:solidFill>
              </a:rPr>
              <a:t>CSO </a:t>
            </a:r>
            <a:r>
              <a:rPr lang="en-US" sz="2000" dirty="0" smtClean="0">
                <a:solidFill>
                  <a:srgbClr val="62777F"/>
                </a:solidFill>
              </a:rPr>
              <a:t>in the summer and 10 MW in the winter</a:t>
            </a:r>
            <a:endParaRPr lang="en-US" sz="2000" dirty="0">
              <a:solidFill>
                <a:srgbClr val="62777F"/>
              </a:solidFill>
            </a:endParaRPr>
          </a:p>
          <a:p>
            <a:pPr marL="171450" indent="-171450"/>
            <a:r>
              <a:rPr lang="en-US" sz="2000" dirty="0">
                <a:solidFill>
                  <a:srgbClr val="62777F"/>
                </a:solidFill>
              </a:rPr>
              <a:t>The resource’s Qualified Capacity is </a:t>
            </a:r>
            <a:r>
              <a:rPr lang="en-US" sz="2000" dirty="0" smtClean="0">
                <a:solidFill>
                  <a:srgbClr val="62777F"/>
                </a:solidFill>
              </a:rPr>
              <a:t>3 MW </a:t>
            </a:r>
            <a:r>
              <a:rPr lang="en-US" sz="2000" dirty="0">
                <a:solidFill>
                  <a:srgbClr val="62777F"/>
                </a:solidFill>
              </a:rPr>
              <a:t>in </a:t>
            </a:r>
            <a:r>
              <a:rPr lang="en-US" sz="2000" dirty="0" smtClean="0">
                <a:solidFill>
                  <a:srgbClr val="62777F"/>
                </a:solidFill>
              </a:rPr>
              <a:t>all months </a:t>
            </a:r>
            <a:r>
              <a:rPr lang="en-US" sz="2000" dirty="0">
                <a:solidFill>
                  <a:srgbClr val="62777F"/>
                </a:solidFill>
              </a:rPr>
              <a:t>(top picture)</a:t>
            </a:r>
          </a:p>
          <a:p>
            <a:pPr marL="171450" indent="-171450"/>
            <a:r>
              <a:rPr lang="en-US" sz="2000" dirty="0">
                <a:solidFill>
                  <a:srgbClr val="62777F"/>
                </a:solidFill>
              </a:rPr>
              <a:t>The maximum deficiency is in the winter and is a significant decrease; a 7 MW mandatory demand bid is submitted in ARA3 (middle picture)</a:t>
            </a:r>
          </a:p>
          <a:p>
            <a:pPr marL="171450" indent="-171450"/>
            <a:r>
              <a:rPr lang="en-US" sz="2000" dirty="0">
                <a:solidFill>
                  <a:srgbClr val="62777F"/>
                </a:solidFill>
              </a:rPr>
              <a:t>Because of the winter problem the resource </a:t>
            </a:r>
            <a:r>
              <a:rPr lang="en-US" sz="2000" dirty="0" smtClean="0">
                <a:solidFill>
                  <a:srgbClr val="62777F"/>
                </a:solidFill>
              </a:rPr>
              <a:t>now has a negative CSO </a:t>
            </a:r>
            <a:r>
              <a:rPr lang="en-US" sz="2000" dirty="0">
                <a:solidFill>
                  <a:srgbClr val="62777F"/>
                </a:solidFill>
              </a:rPr>
              <a:t>in the </a:t>
            </a:r>
            <a:r>
              <a:rPr lang="en-US" sz="2000" dirty="0" smtClean="0">
                <a:solidFill>
                  <a:srgbClr val="62777F"/>
                </a:solidFill>
              </a:rPr>
              <a:t>summer (bottom </a:t>
            </a:r>
            <a:r>
              <a:rPr lang="en-US" sz="2000" dirty="0">
                <a:solidFill>
                  <a:srgbClr val="62777F"/>
                </a:solidFill>
              </a:rPr>
              <a:t>picture</a:t>
            </a:r>
            <a:r>
              <a:rPr lang="en-US" sz="2000" dirty="0" smtClean="0">
                <a:solidFill>
                  <a:srgbClr val="62777F"/>
                </a:solidFill>
              </a:rPr>
              <a:t>)</a:t>
            </a:r>
            <a:endParaRPr lang="en-US" sz="2000" dirty="0">
              <a:solidFill>
                <a:srgbClr val="6277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Negative CSO</a:t>
            </a:r>
            <a:endParaRPr lang="en-US" dirty="0">
              <a:solidFill>
                <a:srgbClr val="62777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59" y="1404938"/>
            <a:ext cx="3336281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74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Negative </a:t>
            </a:r>
            <a:r>
              <a:rPr lang="en-US" dirty="0" smtClean="0">
                <a:solidFill>
                  <a:srgbClr val="62777F"/>
                </a:solidFill>
              </a:rPr>
              <a:t>CSO - </a:t>
            </a:r>
            <a:r>
              <a:rPr lang="en-US" i="1" dirty="0" smtClean="0">
                <a:solidFill>
                  <a:srgbClr val="62777F"/>
                </a:solidFill>
              </a:rPr>
              <a:t>Takeaways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In the months when the CSO is negative the </a:t>
            </a:r>
            <a:r>
              <a:rPr lang="en-US" dirty="0">
                <a:solidFill>
                  <a:srgbClr val="62777F"/>
                </a:solidFill>
              </a:rPr>
              <a:t>participant would be </a:t>
            </a:r>
            <a:r>
              <a:rPr lang="en-US" i="1" u="sng" dirty="0">
                <a:solidFill>
                  <a:srgbClr val="62777F"/>
                </a:solidFill>
              </a:rPr>
              <a:t>charged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(positive CSOs get paid)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During </a:t>
            </a:r>
            <a:r>
              <a:rPr lang="en-US" dirty="0">
                <a:solidFill>
                  <a:srgbClr val="62777F"/>
                </a:solidFill>
              </a:rPr>
              <a:t>a scarcity condition </a:t>
            </a:r>
            <a:r>
              <a:rPr lang="en-US" dirty="0" smtClean="0">
                <a:solidFill>
                  <a:srgbClr val="62777F"/>
                </a:solidFill>
              </a:rPr>
              <a:t>a negative CSO would create a positive performance score, even if the resource failed to provide any energy or reserves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During scarcity conditions, the balancing ratio for PFP would include this negative CSO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21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Mandatory </a:t>
            </a:r>
            <a:r>
              <a:rPr lang="en-US" dirty="0">
                <a:solidFill>
                  <a:srgbClr val="62777F"/>
                </a:solidFill>
              </a:rPr>
              <a:t>Demand </a:t>
            </a:r>
            <a:r>
              <a:rPr lang="en-US" dirty="0" smtClean="0">
                <a:solidFill>
                  <a:srgbClr val="62777F"/>
                </a:solidFill>
              </a:rPr>
              <a:t>Bids in ARA3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Takeaways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2777F"/>
                </a:solidFill>
              </a:rPr>
              <a:t>The consequences of </a:t>
            </a:r>
            <a:r>
              <a:rPr lang="en-US" dirty="0" smtClean="0">
                <a:solidFill>
                  <a:srgbClr val="62777F"/>
                </a:solidFill>
              </a:rPr>
              <a:t>an overcorrection may </a:t>
            </a:r>
            <a:r>
              <a:rPr lang="en-US" dirty="0">
                <a:solidFill>
                  <a:srgbClr val="62777F"/>
                </a:solidFill>
              </a:rPr>
              <a:t>be a benefit or harm to the </a:t>
            </a:r>
            <a:r>
              <a:rPr lang="en-US" dirty="0" smtClean="0">
                <a:solidFill>
                  <a:srgbClr val="62777F"/>
                </a:solidFill>
              </a:rPr>
              <a:t>participant, and is a consequence that has nothing </a:t>
            </a:r>
            <a:r>
              <a:rPr lang="en-US" dirty="0">
                <a:solidFill>
                  <a:srgbClr val="62777F"/>
                </a:solidFill>
              </a:rPr>
              <a:t>to do with the </a:t>
            </a:r>
            <a:r>
              <a:rPr lang="en-US" dirty="0" smtClean="0">
                <a:solidFill>
                  <a:srgbClr val="62777F"/>
                </a:solidFill>
              </a:rPr>
              <a:t>significant decrease ‘problem’ months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consequences of a negative </a:t>
            </a:r>
            <a:r>
              <a:rPr lang="en-US" dirty="0">
                <a:solidFill>
                  <a:srgbClr val="62777F"/>
                </a:solidFill>
              </a:rPr>
              <a:t>CSO </a:t>
            </a:r>
            <a:r>
              <a:rPr lang="en-US" dirty="0" smtClean="0">
                <a:solidFill>
                  <a:srgbClr val="62777F"/>
                </a:solidFill>
              </a:rPr>
              <a:t>are bizarre and inconsistent </a:t>
            </a:r>
            <a:r>
              <a:rPr lang="en-US" dirty="0">
                <a:solidFill>
                  <a:srgbClr val="62777F"/>
                </a:solidFill>
              </a:rPr>
              <a:t>with the limits placed on participant-submitted demand </a:t>
            </a:r>
            <a:r>
              <a:rPr lang="en-US" dirty="0" smtClean="0">
                <a:solidFill>
                  <a:srgbClr val="62777F"/>
                </a:solidFill>
              </a:rPr>
              <a:t>bids</a:t>
            </a:r>
            <a:endParaRPr lang="en-US" i="1" dirty="0" smtClean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46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Summary of Observations and Takeaways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data used to determine if there is a problem prior to ARA3 is not an absolute predictor, and is subject to false positives and false negatives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But, whether or not a resource has been identified as having a problem before ARA3, there </a:t>
            </a:r>
            <a:r>
              <a:rPr lang="en-US" dirty="0">
                <a:solidFill>
                  <a:srgbClr val="62777F"/>
                </a:solidFill>
              </a:rPr>
              <a:t>are Pay-for-Performance (PFP) consequences when a resource fails to deliver on its </a:t>
            </a:r>
            <a:r>
              <a:rPr lang="en-US" dirty="0" smtClean="0">
                <a:solidFill>
                  <a:srgbClr val="62777F"/>
                </a:solidFill>
              </a:rPr>
              <a:t>CSO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current significant decrease thresholds produce an outcome that focuses on </a:t>
            </a:r>
            <a:r>
              <a:rPr lang="en-US" dirty="0" smtClean="0">
                <a:solidFill>
                  <a:srgbClr val="62777F"/>
                </a:solidFill>
              </a:rPr>
              <a:t>relatively </a:t>
            </a:r>
            <a:r>
              <a:rPr lang="en-US" dirty="0">
                <a:solidFill>
                  <a:srgbClr val="62777F"/>
                </a:solidFill>
              </a:rPr>
              <a:t>small deficiencies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Mandatory demand bids </a:t>
            </a:r>
            <a:r>
              <a:rPr lang="en-US" dirty="0">
                <a:solidFill>
                  <a:srgbClr val="62777F"/>
                </a:solidFill>
              </a:rPr>
              <a:t>for </a:t>
            </a:r>
            <a:r>
              <a:rPr lang="en-US" dirty="0" smtClean="0">
                <a:solidFill>
                  <a:srgbClr val="62777F"/>
                </a:solidFill>
              </a:rPr>
              <a:t>abnormalities (part-year deficiencies):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May overcorrect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May create a </a:t>
            </a:r>
            <a:r>
              <a:rPr lang="en-US" dirty="0">
                <a:solidFill>
                  <a:srgbClr val="62777F"/>
                </a:solidFill>
              </a:rPr>
              <a:t>negative </a:t>
            </a:r>
            <a:r>
              <a:rPr lang="en-US" dirty="0" smtClean="0">
                <a:solidFill>
                  <a:srgbClr val="62777F"/>
                </a:solidFill>
              </a:rPr>
              <a:t>CSO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Are inconsistent </a:t>
            </a:r>
            <a:r>
              <a:rPr lang="en-US" dirty="0">
                <a:solidFill>
                  <a:srgbClr val="62777F"/>
                </a:solidFill>
              </a:rPr>
              <a:t>with </a:t>
            </a:r>
            <a:r>
              <a:rPr lang="en-US" dirty="0" smtClean="0">
                <a:solidFill>
                  <a:srgbClr val="62777F"/>
                </a:solidFill>
              </a:rPr>
              <a:t>limits on participant-submitted </a:t>
            </a:r>
            <a:r>
              <a:rPr lang="en-US" dirty="0">
                <a:solidFill>
                  <a:srgbClr val="62777F"/>
                </a:solidFill>
              </a:rPr>
              <a:t>demand </a:t>
            </a:r>
            <a:r>
              <a:rPr lang="en-US" dirty="0" smtClean="0">
                <a:solidFill>
                  <a:srgbClr val="62777F"/>
                </a:solidFill>
              </a:rPr>
              <a:t>bids</a:t>
            </a:r>
          </a:p>
        </p:txBody>
      </p:sp>
    </p:spTree>
    <p:extLst>
      <p:ext uri="{BB962C8B-B14F-4D97-AF65-F5344CB8AC3E}">
        <p14:creationId xmlns:p14="http://schemas.microsoft.com/office/powerpoint/2010/main" val="499909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Proposal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i="1" dirty="0" smtClean="0">
                <a:solidFill>
                  <a:srgbClr val="62777F"/>
                </a:solidFill>
              </a:rPr>
              <a:t>The </a:t>
            </a:r>
            <a:r>
              <a:rPr lang="en-US" b="1" i="1" dirty="0">
                <a:solidFill>
                  <a:srgbClr val="62777F"/>
                </a:solidFill>
              </a:rPr>
              <a:t>consequences of a capacity deficiency prior to </a:t>
            </a:r>
            <a:r>
              <a:rPr lang="en-US" b="1" i="1" dirty="0" smtClean="0">
                <a:solidFill>
                  <a:srgbClr val="62777F"/>
                </a:solidFill>
              </a:rPr>
              <a:t>ARA3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Modify the ISO’s use of mandatory demand bids such that: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2777F"/>
                </a:solidFill>
              </a:rPr>
              <a:t>Their use would not overcorrect in other months; </a:t>
            </a:r>
            <a:r>
              <a:rPr lang="en-US" i="1" dirty="0" smtClean="0">
                <a:solidFill>
                  <a:srgbClr val="62777F"/>
                </a:solidFill>
              </a:rPr>
              <a:t>i.e., </a:t>
            </a:r>
            <a:r>
              <a:rPr lang="en-US" dirty="0" smtClean="0">
                <a:solidFill>
                  <a:srgbClr val="62777F"/>
                </a:solidFill>
              </a:rPr>
              <a:t>mandatory </a:t>
            </a:r>
            <a:r>
              <a:rPr lang="en-US" dirty="0">
                <a:solidFill>
                  <a:srgbClr val="62777F"/>
                </a:solidFill>
              </a:rPr>
              <a:t>demand </a:t>
            </a:r>
            <a:r>
              <a:rPr lang="en-US" dirty="0" smtClean="0">
                <a:solidFill>
                  <a:srgbClr val="62777F"/>
                </a:solidFill>
              </a:rPr>
              <a:t>bids would not be used </a:t>
            </a:r>
            <a:r>
              <a:rPr lang="en-US" dirty="0">
                <a:solidFill>
                  <a:srgbClr val="62777F"/>
                </a:solidFill>
              </a:rPr>
              <a:t>to address an </a:t>
            </a:r>
            <a:r>
              <a:rPr lang="en-US" dirty="0" smtClean="0">
                <a:solidFill>
                  <a:srgbClr val="62777F"/>
                </a:solidFill>
              </a:rPr>
              <a:t>abnormality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777F"/>
                </a:solidFill>
              </a:rPr>
              <a:t>Their use is consistent with participant allowable </a:t>
            </a:r>
            <a:r>
              <a:rPr lang="en-US" dirty="0" smtClean="0">
                <a:solidFill>
                  <a:srgbClr val="62777F"/>
                </a:solidFill>
              </a:rPr>
              <a:t>limits</a:t>
            </a:r>
            <a:r>
              <a:rPr lang="en-US" i="1" dirty="0" smtClean="0">
                <a:solidFill>
                  <a:srgbClr val="62777F"/>
                </a:solidFill>
              </a:rPr>
              <a:t>; </a:t>
            </a:r>
            <a:r>
              <a:rPr lang="en-US" dirty="0" smtClean="0">
                <a:solidFill>
                  <a:srgbClr val="62777F"/>
                </a:solidFill>
              </a:rPr>
              <a:t>a mandatory demand bid would not result in a negative CSO; </a:t>
            </a:r>
            <a:r>
              <a:rPr lang="en-US" i="1" dirty="0" smtClean="0">
                <a:solidFill>
                  <a:srgbClr val="62777F"/>
                </a:solidFill>
              </a:rPr>
              <a:t>i.e., </a:t>
            </a:r>
            <a:r>
              <a:rPr lang="en-US" dirty="0" smtClean="0">
                <a:solidFill>
                  <a:srgbClr val="62777F"/>
                </a:solidFill>
              </a:rPr>
              <a:t>base any mandatory </a:t>
            </a:r>
            <a:r>
              <a:rPr lang="en-US" dirty="0">
                <a:solidFill>
                  <a:srgbClr val="62777F"/>
                </a:solidFill>
              </a:rPr>
              <a:t>demand </a:t>
            </a:r>
            <a:r>
              <a:rPr lang="en-US" dirty="0" smtClean="0">
                <a:solidFill>
                  <a:srgbClr val="62777F"/>
                </a:solidFill>
              </a:rPr>
              <a:t>bid quantity on </a:t>
            </a:r>
            <a:r>
              <a:rPr lang="en-US" dirty="0">
                <a:solidFill>
                  <a:srgbClr val="62777F"/>
                </a:solidFill>
              </a:rPr>
              <a:t>the </a:t>
            </a:r>
            <a:r>
              <a:rPr lang="en-US" i="1" u="sng" dirty="0">
                <a:solidFill>
                  <a:srgbClr val="62777F"/>
                </a:solidFill>
              </a:rPr>
              <a:t>least</a:t>
            </a:r>
            <a:r>
              <a:rPr lang="en-US" dirty="0">
                <a:solidFill>
                  <a:srgbClr val="62777F"/>
                </a:solidFill>
              </a:rPr>
              <a:t> effected </a:t>
            </a:r>
            <a:r>
              <a:rPr lang="en-US" dirty="0" smtClean="0">
                <a:solidFill>
                  <a:srgbClr val="62777F"/>
                </a:solidFill>
              </a:rPr>
              <a:t>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rgbClr val="62777F"/>
                </a:solidFill>
              </a:rPr>
              <a:t>How </a:t>
            </a:r>
            <a:r>
              <a:rPr lang="en-US" b="1" i="1" dirty="0">
                <a:solidFill>
                  <a:srgbClr val="62777F"/>
                </a:solidFill>
              </a:rPr>
              <a:t>a significant decrease is </a:t>
            </a:r>
            <a:r>
              <a:rPr lang="en-US" b="1" i="1" dirty="0" smtClean="0">
                <a:solidFill>
                  <a:srgbClr val="62777F"/>
                </a:solidFill>
              </a:rPr>
              <a:t>determined</a:t>
            </a:r>
            <a:endParaRPr lang="en-US" i="1" dirty="0" smtClean="0">
              <a:solidFill>
                <a:srgbClr val="62777F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Modify </a:t>
            </a:r>
            <a:r>
              <a:rPr lang="en-US" dirty="0">
                <a:solidFill>
                  <a:srgbClr val="62777F"/>
                </a:solidFill>
              </a:rPr>
              <a:t>the significant decrease thresholds used to identify whether or not a monthly deficiency is </a:t>
            </a:r>
            <a:r>
              <a:rPr lang="en-US" dirty="0" smtClean="0">
                <a:solidFill>
                  <a:srgbClr val="62777F"/>
                </a:solidFill>
              </a:rPr>
              <a:t>a </a:t>
            </a:r>
            <a:r>
              <a:rPr lang="en-US" i="1" u="sng" dirty="0" smtClean="0">
                <a:solidFill>
                  <a:srgbClr val="62777F"/>
                </a:solidFill>
              </a:rPr>
              <a:t>material</a:t>
            </a:r>
            <a:r>
              <a:rPr lang="en-US" dirty="0" smtClean="0">
                <a:solidFill>
                  <a:srgbClr val="62777F"/>
                </a:solidFill>
              </a:rPr>
              <a:t> significant decrease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2777F"/>
                </a:solidFill>
              </a:rPr>
              <a:t>Use </a:t>
            </a:r>
            <a:r>
              <a:rPr lang="en-US" dirty="0">
                <a:solidFill>
                  <a:srgbClr val="62777F"/>
                </a:solidFill>
              </a:rPr>
              <a:t>10% or 10 MW (instead of 20% or 40 </a:t>
            </a:r>
            <a:r>
              <a:rPr lang="en-US" dirty="0" smtClean="0">
                <a:solidFill>
                  <a:srgbClr val="62777F"/>
                </a:solidFill>
              </a:rPr>
              <a:t>MW)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2777F"/>
                </a:solidFill>
              </a:rPr>
              <a:t>Add </a:t>
            </a:r>
            <a:r>
              <a:rPr lang="en-US" dirty="0">
                <a:solidFill>
                  <a:srgbClr val="62777F"/>
                </a:solidFill>
              </a:rPr>
              <a:t>a 2 MW minimum; to be a significant </a:t>
            </a:r>
            <a:r>
              <a:rPr lang="en-US" dirty="0" smtClean="0">
                <a:solidFill>
                  <a:srgbClr val="62777F"/>
                </a:solidFill>
              </a:rPr>
              <a:t>decrease </a:t>
            </a:r>
            <a:r>
              <a:rPr lang="en-US" dirty="0">
                <a:solidFill>
                  <a:srgbClr val="62777F"/>
                </a:solidFill>
              </a:rPr>
              <a:t>the deficiency must be greater than 2 MW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80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Modified Significant Decrease Thresholds </a:t>
            </a:r>
            <a:r>
              <a:rPr lang="en-US" i="1" dirty="0" smtClean="0">
                <a:solidFill>
                  <a:srgbClr val="62777F"/>
                </a:solidFill>
              </a:rPr>
              <a:t>Examples</a:t>
            </a:r>
            <a:endParaRPr lang="en-US" dirty="0">
              <a:solidFill>
                <a:srgbClr val="62777F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362944"/>
              </p:ext>
            </p:extLst>
          </p:nvPr>
        </p:nvGraphicFramePr>
        <p:xfrm>
          <a:off x="609600" y="1600200"/>
          <a:ext cx="7696200" cy="354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95400"/>
                <a:gridCol w="1143000"/>
                <a:gridCol w="1371600"/>
                <a:gridCol w="1066800"/>
                <a:gridCol w="1676400"/>
              </a:tblGrid>
              <a:tr h="64811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Deficiency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Current Significant</a:t>
                      </a:r>
                      <a:r>
                        <a:rPr lang="en-US" b="1" baseline="0" dirty="0" smtClean="0"/>
                        <a:t> Decrease Parameters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Proposed 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Significant Decrease Parameters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549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Limit (MW)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Significant?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Limit (MW)</a:t>
                      </a:r>
                      <a:endParaRPr lang="en-US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Significant?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95D2"/>
                    </a:solidFill>
                  </a:tcPr>
                </a:tc>
              </a:tr>
              <a:tr h="37549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250.0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38.0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9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6.3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9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25.0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3.1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9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1.3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9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5.1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1.1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9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1.1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0.231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0.220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6"/>
          <p:cNvSpPr txBox="1">
            <a:spLocks/>
          </p:cNvSpPr>
          <p:nvPr/>
        </p:nvSpPr>
        <p:spPr>
          <a:xfrm>
            <a:off x="609600" y="5334000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>
                <a:solidFill>
                  <a:srgbClr val="62777F"/>
                </a:solidFill>
              </a:rPr>
              <a:t>The proposed thresholds focus on the larger magnitude deficiencies</a:t>
            </a:r>
          </a:p>
        </p:txBody>
      </p:sp>
    </p:spTree>
    <p:extLst>
      <p:ext uri="{BB962C8B-B14F-4D97-AF65-F5344CB8AC3E}">
        <p14:creationId xmlns:p14="http://schemas.microsoft.com/office/powerpoint/2010/main" val="519071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5055770"/>
              </p:ext>
            </p:extLst>
          </p:nvPr>
        </p:nvGraphicFramePr>
        <p:xfrm>
          <a:off x="457200" y="1524000"/>
          <a:ext cx="4038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143000"/>
                <a:gridCol w="12192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CSO</a:t>
                      </a:r>
                      <a:endParaRPr lang="en-US" dirty="0"/>
                    </a:p>
                  </a:txBody>
                  <a:tcPr marL="33032" marR="330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Observed</a:t>
                      </a:r>
                      <a:endParaRPr lang="en-US" dirty="0"/>
                    </a:p>
                  </a:txBody>
                  <a:tcPr marL="33032" marR="330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Total </a:t>
                      </a:r>
                      <a:r>
                        <a:rPr lang="en-US" dirty="0" smtClean="0"/>
                        <a:t>Amount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 marL="33032" marR="33032"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&lt; 2 MW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219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104.4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marL="33032" marR="33032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</a:t>
                      </a:r>
                      <a:r>
                        <a:rPr lang="en-US" baseline="0" dirty="0" smtClean="0"/>
                        <a:t> 10 MW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249.3</a:t>
                      </a:r>
                      <a:endParaRPr lang="en-US" dirty="0"/>
                    </a:p>
                  </a:txBody>
                  <a:tcPr marL="33032" marR="33032"/>
                </a:tc>
              </a:tr>
              <a:tr h="303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– 40 MW</a:t>
                      </a:r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295.0</a:t>
                      </a:r>
                      <a:endParaRPr lang="en-US" dirty="0"/>
                    </a:p>
                  </a:txBody>
                  <a:tcPr marL="33032" marR="33032"/>
                </a:tc>
              </a:tr>
              <a:tr h="2109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40 MW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265.4</a:t>
                      </a:r>
                      <a:endParaRPr lang="en-US" dirty="0"/>
                    </a:p>
                  </a:txBody>
                  <a:tcPr marL="33032" marR="33032"/>
                </a:tc>
              </a:tr>
              <a:tr h="36419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Total</a:t>
                      </a:r>
                      <a:endParaRPr lang="en-US" i="1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295</a:t>
                      </a:r>
                      <a:endParaRPr lang="en-US" i="1" dirty="0"/>
                    </a:p>
                  </a:txBody>
                  <a:tcPr marL="33032" marR="330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914.1</a:t>
                      </a:r>
                      <a:endParaRPr lang="en-US" i="1" dirty="0"/>
                    </a:p>
                  </a:txBody>
                  <a:tcPr marL="33032" marR="33032"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228600" lvl="2">
              <a:spcBef>
                <a:spcPts val="1200"/>
              </a:spcBef>
            </a:pPr>
            <a:r>
              <a:rPr lang="en-US" sz="2000" dirty="0">
                <a:solidFill>
                  <a:srgbClr val="62777F"/>
                </a:solidFill>
              </a:rPr>
              <a:t>Approximately 40% of the 700+ capacity </a:t>
            </a:r>
            <a:r>
              <a:rPr lang="en-US" sz="2000" dirty="0" smtClean="0">
                <a:solidFill>
                  <a:srgbClr val="62777F"/>
                </a:solidFill>
              </a:rPr>
              <a:t>resources each CCP had </a:t>
            </a:r>
            <a:r>
              <a:rPr lang="en-US" sz="2000" dirty="0">
                <a:solidFill>
                  <a:srgbClr val="62777F"/>
                </a:solidFill>
              </a:rPr>
              <a:t>a CSO </a:t>
            </a:r>
            <a:r>
              <a:rPr lang="en-US" sz="2000" dirty="0" smtClean="0">
                <a:solidFill>
                  <a:srgbClr val="62777F"/>
                </a:solidFill>
              </a:rPr>
              <a:t>less </a:t>
            </a:r>
            <a:r>
              <a:rPr lang="en-US" sz="2000" dirty="0">
                <a:solidFill>
                  <a:srgbClr val="62777F"/>
                </a:solidFill>
              </a:rPr>
              <a:t>than 2 </a:t>
            </a:r>
            <a:r>
              <a:rPr lang="en-US" sz="2000" dirty="0" smtClean="0">
                <a:solidFill>
                  <a:srgbClr val="62777F"/>
                </a:solidFill>
              </a:rPr>
              <a:t>MW</a:t>
            </a:r>
          </a:p>
          <a:p>
            <a:pPr marL="228600" lvl="2" indent="0"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62777F"/>
                </a:solidFill>
              </a:rPr>
              <a:t>- Approx. 280 resources </a:t>
            </a:r>
            <a:br>
              <a:rPr lang="en-US" sz="2000" dirty="0" smtClean="0">
                <a:solidFill>
                  <a:srgbClr val="62777F"/>
                </a:solidFill>
              </a:rPr>
            </a:br>
            <a:r>
              <a:rPr lang="en-US" sz="2000" dirty="0" smtClean="0">
                <a:solidFill>
                  <a:srgbClr val="62777F"/>
                </a:solidFill>
              </a:rPr>
              <a:t>- Average </a:t>
            </a:r>
            <a:r>
              <a:rPr lang="en-US" sz="2000" dirty="0">
                <a:solidFill>
                  <a:srgbClr val="62777F"/>
                </a:solidFill>
              </a:rPr>
              <a:t>CSO </a:t>
            </a:r>
            <a:r>
              <a:rPr lang="en-US" sz="2000" dirty="0" smtClean="0">
                <a:solidFill>
                  <a:srgbClr val="62777F"/>
                </a:solidFill>
              </a:rPr>
              <a:t>0.6 MW </a:t>
            </a:r>
            <a:br>
              <a:rPr lang="en-US" sz="2000" dirty="0" smtClean="0">
                <a:solidFill>
                  <a:srgbClr val="62777F"/>
                </a:solidFill>
              </a:rPr>
            </a:br>
            <a:r>
              <a:rPr lang="en-US" sz="2000" dirty="0" smtClean="0">
                <a:solidFill>
                  <a:srgbClr val="62777F"/>
                </a:solidFill>
              </a:rPr>
              <a:t>- Under 175 MW </a:t>
            </a:r>
            <a:r>
              <a:rPr lang="en-US" sz="2000" i="1" dirty="0" smtClean="0">
                <a:solidFill>
                  <a:srgbClr val="62777F"/>
                </a:solidFill>
              </a:rPr>
              <a:t>total </a:t>
            </a:r>
            <a:r>
              <a:rPr lang="en-US" sz="2000" dirty="0" smtClean="0">
                <a:solidFill>
                  <a:srgbClr val="62777F"/>
                </a:solidFill>
              </a:rPr>
              <a:t>CSO</a:t>
            </a:r>
          </a:p>
          <a:p>
            <a:pPr marL="228600" lvl="2">
              <a:spcBef>
                <a:spcPts val="1200"/>
              </a:spcBef>
            </a:pPr>
            <a:r>
              <a:rPr lang="en-US" sz="2000" dirty="0" smtClean="0">
                <a:solidFill>
                  <a:srgbClr val="62777F"/>
                </a:solidFill>
              </a:rPr>
              <a:t>Just over 75% of these resources (nearly 220 each CCP) were deemed to have a ‘significant decrease’ </a:t>
            </a:r>
          </a:p>
          <a:p>
            <a:pPr marL="228600" lvl="2">
              <a:spcBef>
                <a:spcPts val="1200"/>
              </a:spcBef>
            </a:pPr>
            <a:r>
              <a:rPr lang="en-US" sz="2000" dirty="0" smtClean="0">
                <a:solidFill>
                  <a:srgbClr val="62777F"/>
                </a:solidFill>
              </a:rPr>
              <a:t>Over half of these significant decreases were less than 0.3 MW*</a:t>
            </a:r>
          </a:p>
          <a:p>
            <a:pPr marL="228600" lvl="2">
              <a:spcBef>
                <a:spcPts val="12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Diminishing returns</a:t>
            </a:r>
            <a:r>
              <a:rPr lang="en-US" sz="2000" dirty="0" smtClean="0">
                <a:solidFill>
                  <a:srgbClr val="0070C0"/>
                </a:solidFill>
              </a:rPr>
              <a:t>: the number of resources affected is greater than MWs effected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Modified Significant Decrease Thresholds </a:t>
            </a:r>
            <a:r>
              <a:rPr lang="en-US" dirty="0" smtClean="0">
                <a:solidFill>
                  <a:srgbClr val="62777F"/>
                </a:solidFill>
              </a:rPr>
              <a:t/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Basis for 2 </a:t>
            </a:r>
            <a:r>
              <a:rPr lang="en-US" i="1" dirty="0">
                <a:solidFill>
                  <a:srgbClr val="62777F"/>
                </a:solidFill>
              </a:rPr>
              <a:t>MW </a:t>
            </a:r>
            <a:r>
              <a:rPr lang="en-US" i="1" dirty="0" smtClean="0">
                <a:solidFill>
                  <a:srgbClr val="62777F"/>
                </a:solidFill>
              </a:rPr>
              <a:t>Limit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4648200"/>
            <a:ext cx="38100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i="1" dirty="0" smtClean="0">
                <a:solidFill>
                  <a:srgbClr val="62777F"/>
                </a:solidFill>
              </a:rPr>
              <a:t>Table from slide 33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33400" y="53340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62777F"/>
                </a:solidFill>
              </a:rPr>
              <a:t>* </a:t>
            </a:r>
            <a:r>
              <a:rPr lang="en-US" dirty="0">
                <a:solidFill>
                  <a:srgbClr val="62777F"/>
                </a:solidFill>
              </a:rPr>
              <a:t>For context, </a:t>
            </a:r>
            <a:r>
              <a:rPr lang="en-US" dirty="0" smtClean="0">
                <a:solidFill>
                  <a:srgbClr val="62777F"/>
                </a:solidFill>
              </a:rPr>
              <a:t>0.3 MW </a:t>
            </a:r>
            <a:r>
              <a:rPr lang="en-US" dirty="0">
                <a:solidFill>
                  <a:srgbClr val="62777F"/>
                </a:solidFill>
              </a:rPr>
              <a:t>is equivalent to the horsepower found in a modest sports car; approximately 400 </a:t>
            </a:r>
            <a:r>
              <a:rPr lang="en-US" dirty="0" smtClean="0">
                <a:solidFill>
                  <a:srgbClr val="62777F"/>
                </a:solidFill>
              </a:rPr>
              <a:t>horsepower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1 Kilowatt = 1.34 Horsepower</a:t>
            </a:r>
            <a:endParaRPr lang="en-US" sz="2600" i="1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88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9072981"/>
              </p:ext>
            </p:extLst>
          </p:nvPr>
        </p:nvGraphicFramePr>
        <p:xfrm>
          <a:off x="533400" y="2514600"/>
          <a:ext cx="8229600" cy="319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295400"/>
                <a:gridCol w="1371600"/>
                <a:gridCol w="1371600"/>
                <a:gridCol w="1371600"/>
              </a:tblGrid>
              <a:tr h="685800">
                <a:tc row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Average </a:t>
                      </a:r>
                      <a:r>
                        <a:rPr lang="en-US" dirty="0" smtClean="0"/>
                        <a:t>each CCP:</a:t>
                      </a:r>
                    </a:p>
                    <a:p>
                      <a:pPr marL="742950" indent="0" algn="l"/>
                      <a:r>
                        <a:rPr lang="en-US" dirty="0" smtClean="0"/>
                        <a:t>708</a:t>
                      </a:r>
                      <a:r>
                        <a:rPr lang="en-US" baseline="0" dirty="0" smtClean="0"/>
                        <a:t> resources</a:t>
                      </a:r>
                    </a:p>
                    <a:p>
                      <a:pPr marL="742950" indent="0" algn="l"/>
                      <a:r>
                        <a:rPr lang="en-US" baseline="0" dirty="0" smtClean="0"/>
                        <a:t>33,525 MW CSO</a:t>
                      </a:r>
                      <a:endParaRPr lang="en-US" dirty="0"/>
                    </a:p>
                  </a:txBody>
                  <a:tcPr marL="44873" marR="44873" anchor="ctr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Observed</a:t>
                      </a:r>
                      <a:endParaRPr lang="en-US" dirty="0"/>
                    </a:p>
                  </a:txBody>
                  <a:tcPr marL="44873" marR="44873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Total </a:t>
                      </a:r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marL="44873" marR="44873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635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4873" marR="44873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Current Method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Proposed Method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Current Method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Proposed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Method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95D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2 MW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219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104.4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</a:t>
                      </a:r>
                      <a:r>
                        <a:rPr lang="en-US" baseline="0" dirty="0" smtClean="0"/>
                        <a:t> 10 MW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249.3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156.3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– 40 MW</a:t>
                      </a:r>
                    </a:p>
                  </a:txBody>
                  <a:tcPr marL="44873" marR="44873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11*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295.0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200.9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40 MW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265.4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19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Total</a:t>
                      </a:r>
                      <a:endParaRPr lang="en-US" i="1" dirty="0"/>
                    </a:p>
                  </a:txBody>
                  <a:tcPr marL="44873" marR="44873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295</a:t>
                      </a:r>
                      <a:endParaRPr lang="en-US" i="1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47</a:t>
                      </a:r>
                      <a:endParaRPr lang="en-US" i="1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914.1 MW</a:t>
                      </a:r>
                      <a:endParaRPr lang="en-US" i="1" dirty="0"/>
                    </a:p>
                  </a:txBody>
                  <a:tcPr marL="44873" marR="44873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357.2 MW</a:t>
                      </a:r>
                      <a:endParaRPr lang="en-US" i="1" dirty="0"/>
                    </a:p>
                  </a:txBody>
                  <a:tcPr marL="44873" marR="44873">
                    <a:lnL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Comparison – </a:t>
            </a:r>
            <a:r>
              <a:rPr lang="en-US" i="1" dirty="0" smtClean="0">
                <a:solidFill>
                  <a:srgbClr val="62777F"/>
                </a:solidFill>
              </a:rPr>
              <a:t>Current vs. Proposed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33400" y="1219200"/>
            <a:ext cx="8153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>
                <a:solidFill>
                  <a:srgbClr val="62777F"/>
                </a:solidFill>
              </a:rPr>
              <a:t>This table compares the current significant decrease determination method to the proposed method using actual deficiencies for the last three ARA3s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5791200"/>
            <a:ext cx="8153400" cy="457200"/>
          </a:xfrm>
        </p:spPr>
        <p:txBody>
          <a:bodyPr>
            <a:normAutofit fontScale="85000" lnSpcReduction="20000"/>
          </a:bodyPr>
          <a:lstStyle/>
          <a:p>
            <a:pPr marL="0" lvl="2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* The proposed method identified some deficiencies as being significant that were not identified using the current method</a:t>
            </a:r>
            <a:endParaRPr lang="en-US" sz="2000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55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Mandatory </a:t>
            </a:r>
            <a:r>
              <a:rPr lang="en-US" dirty="0" smtClean="0">
                <a:solidFill>
                  <a:srgbClr val="62777F"/>
                </a:solidFill>
              </a:rPr>
              <a:t>Demand Bid – </a:t>
            </a:r>
            <a:r>
              <a:rPr lang="en-US" i="1" dirty="0" smtClean="0">
                <a:solidFill>
                  <a:srgbClr val="62777F"/>
                </a:solidFill>
              </a:rPr>
              <a:t>MW Amount of Bid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current process provides for a </a:t>
            </a:r>
            <a:r>
              <a:rPr lang="en-US" dirty="0" smtClean="0">
                <a:solidFill>
                  <a:srgbClr val="62777F"/>
                </a:solidFill>
              </a:rPr>
              <a:t>re-evaluation to </a:t>
            </a:r>
            <a:r>
              <a:rPr lang="en-US" dirty="0">
                <a:solidFill>
                  <a:srgbClr val="62777F"/>
                </a:solidFill>
              </a:rPr>
              <a:t>determine whether a resource’s deficiency is still a significant </a:t>
            </a:r>
            <a:r>
              <a:rPr lang="en-US" dirty="0" smtClean="0">
                <a:solidFill>
                  <a:srgbClr val="62777F"/>
                </a:solidFill>
              </a:rPr>
              <a:t>decrease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If </a:t>
            </a:r>
            <a:r>
              <a:rPr lang="en-US" dirty="0">
                <a:solidFill>
                  <a:srgbClr val="62777F"/>
                </a:solidFill>
              </a:rPr>
              <a:t>partial restoration measures, bilateral transactions or audits, for example, are enough such that a recalculation would then </a:t>
            </a:r>
            <a:r>
              <a:rPr lang="en-US" i="1" dirty="0">
                <a:solidFill>
                  <a:srgbClr val="62777F"/>
                </a:solidFill>
              </a:rPr>
              <a:t>not</a:t>
            </a:r>
            <a:r>
              <a:rPr lang="en-US" dirty="0">
                <a:solidFill>
                  <a:srgbClr val="62777F"/>
                </a:solidFill>
              </a:rPr>
              <a:t> fail the significant decrease screen, no </a:t>
            </a:r>
            <a:r>
              <a:rPr lang="en-US" dirty="0" smtClean="0">
                <a:solidFill>
                  <a:srgbClr val="62777F"/>
                </a:solidFill>
              </a:rPr>
              <a:t>mandatory demand </a:t>
            </a:r>
            <a:r>
              <a:rPr lang="en-US" dirty="0">
                <a:solidFill>
                  <a:srgbClr val="62777F"/>
                </a:solidFill>
              </a:rPr>
              <a:t>bid would be </a:t>
            </a:r>
            <a:r>
              <a:rPr lang="en-US" dirty="0" smtClean="0">
                <a:solidFill>
                  <a:srgbClr val="62777F"/>
                </a:solidFill>
              </a:rPr>
              <a:t>used</a:t>
            </a:r>
            <a:endParaRPr lang="en-US" dirty="0">
              <a:solidFill>
                <a:srgbClr val="62777F"/>
              </a:solidFill>
            </a:endParaRPr>
          </a:p>
          <a:p>
            <a:pPr lvl="0"/>
            <a:r>
              <a:rPr lang="en-US" dirty="0" smtClean="0">
                <a:solidFill>
                  <a:srgbClr val="62777F"/>
                </a:solidFill>
              </a:rPr>
              <a:t>Under this proposal, the magnitude of the mandatory </a:t>
            </a:r>
            <a:r>
              <a:rPr lang="en-US" dirty="0">
                <a:solidFill>
                  <a:srgbClr val="62777F"/>
                </a:solidFill>
              </a:rPr>
              <a:t>demand bid would be </a:t>
            </a:r>
            <a:r>
              <a:rPr lang="en-US" dirty="0" smtClean="0">
                <a:solidFill>
                  <a:srgbClr val="62777F"/>
                </a:solidFill>
              </a:rPr>
              <a:t>similar; </a:t>
            </a:r>
            <a:r>
              <a:rPr lang="en-US" i="1" dirty="0" smtClean="0">
                <a:solidFill>
                  <a:srgbClr val="62777F"/>
                </a:solidFill>
              </a:rPr>
              <a:t>i.e., </a:t>
            </a:r>
            <a:r>
              <a:rPr lang="en-US" dirty="0" smtClean="0">
                <a:solidFill>
                  <a:srgbClr val="62777F"/>
                </a:solidFill>
              </a:rPr>
              <a:t>a </a:t>
            </a:r>
            <a:r>
              <a:rPr lang="en-US" dirty="0">
                <a:solidFill>
                  <a:srgbClr val="62777F"/>
                </a:solidFill>
              </a:rPr>
              <a:t>demand bid that is large enough to get the deficiency within the limit</a:t>
            </a:r>
            <a:endParaRPr lang="en-US" sz="2800" dirty="0">
              <a:solidFill>
                <a:srgbClr val="6277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50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Mandatory Demand Bids </a:t>
            </a:r>
            <a:r>
              <a:rPr lang="en-US" dirty="0">
                <a:solidFill>
                  <a:srgbClr val="62777F"/>
                </a:solidFill>
              </a:rPr>
              <a:t>&amp; </a:t>
            </a:r>
            <a:r>
              <a:rPr lang="en-US" dirty="0" smtClean="0">
                <a:solidFill>
                  <a:srgbClr val="62777F"/>
                </a:solidFill>
              </a:rPr>
              <a:t>Significant Decreases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i="1" dirty="0" smtClean="0">
                <a:solidFill>
                  <a:srgbClr val="62777F"/>
                </a:solidFill>
              </a:rPr>
              <a:t>Wrap-up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During </a:t>
            </a:r>
            <a:r>
              <a:rPr lang="en-US" b="1" dirty="0">
                <a:solidFill>
                  <a:srgbClr val="62777F"/>
                </a:solidFill>
              </a:rPr>
              <a:t>FCA </a:t>
            </a:r>
            <a:r>
              <a:rPr lang="en-US" b="1" dirty="0" smtClean="0">
                <a:solidFill>
                  <a:srgbClr val="62777F"/>
                </a:solidFill>
              </a:rPr>
              <a:t>qualification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 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sz="2200" i="1" dirty="0" smtClean="0">
                <a:solidFill>
                  <a:srgbClr val="62777F"/>
                </a:solidFill>
              </a:rPr>
              <a:t>How </a:t>
            </a:r>
            <a:r>
              <a:rPr lang="en-US" sz="2200" i="1" dirty="0">
                <a:solidFill>
                  <a:srgbClr val="62777F"/>
                </a:solidFill>
              </a:rPr>
              <a:t>much of a CSO in the FCA should you be eligible for, given the capability deficiency the ISO has observed prior to the FCA</a:t>
            </a:r>
            <a:r>
              <a:rPr lang="en-US" sz="2200" i="1" dirty="0" smtClean="0">
                <a:solidFill>
                  <a:srgbClr val="62777F"/>
                </a:solidFill>
              </a:rPr>
              <a:t>?</a:t>
            </a:r>
          </a:p>
          <a:p>
            <a:pPr marL="857250" lvl="1" indent="-457200"/>
            <a:r>
              <a:rPr lang="en-US" sz="2000" dirty="0" smtClean="0">
                <a:solidFill>
                  <a:srgbClr val="62777F"/>
                </a:solidFill>
              </a:rPr>
              <a:t>The proposed significant decrease limits (10% or 10 MW, &gt; 2 MW) will be applied prospectively; FCA 14 at the earliest</a:t>
            </a:r>
            <a:endParaRPr lang="en-US" sz="2000" dirty="0">
              <a:solidFill>
                <a:srgbClr val="62777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62777F"/>
                </a:solidFill>
              </a:rPr>
              <a:t>During ARA3 </a:t>
            </a:r>
            <a:r>
              <a:rPr lang="en-US" b="1" dirty="0" smtClean="0">
                <a:solidFill>
                  <a:srgbClr val="62777F"/>
                </a:solidFill>
              </a:rPr>
              <a:t>qualification</a:t>
            </a:r>
            <a:r>
              <a:rPr lang="en-US" i="1" dirty="0" smtClean="0">
                <a:solidFill>
                  <a:srgbClr val="62777F"/>
                </a:solidFill>
              </a:rPr>
              <a:t>  </a:t>
            </a:r>
            <a:br>
              <a:rPr lang="en-US" i="1" dirty="0" smtClean="0">
                <a:solidFill>
                  <a:srgbClr val="62777F"/>
                </a:solidFill>
              </a:rPr>
            </a:br>
            <a:r>
              <a:rPr lang="en-US" sz="2200" i="1" dirty="0" smtClean="0">
                <a:solidFill>
                  <a:srgbClr val="62777F"/>
                </a:solidFill>
              </a:rPr>
              <a:t>Now </a:t>
            </a:r>
            <a:r>
              <a:rPr lang="en-US" sz="2200" i="1" dirty="0">
                <a:solidFill>
                  <a:srgbClr val="62777F"/>
                </a:solidFill>
              </a:rPr>
              <a:t>that you have a CSO, how much of that can you keep given the capability deficiency the ISO has observed prior to ARA3</a:t>
            </a:r>
            <a:r>
              <a:rPr lang="en-US" sz="2200" i="1" dirty="0" smtClean="0">
                <a:solidFill>
                  <a:srgbClr val="62777F"/>
                </a:solidFill>
              </a:rPr>
              <a:t>?</a:t>
            </a:r>
          </a:p>
          <a:p>
            <a:pPr marL="857250" lvl="1" indent="-457200"/>
            <a:r>
              <a:rPr lang="en-US" dirty="0" smtClean="0">
                <a:solidFill>
                  <a:srgbClr val="62777F"/>
                </a:solidFill>
              </a:rPr>
              <a:t>The proposed changes will </a:t>
            </a:r>
            <a:r>
              <a:rPr lang="en-US" dirty="0">
                <a:solidFill>
                  <a:srgbClr val="62777F"/>
                </a:solidFill>
              </a:rPr>
              <a:t>be </a:t>
            </a:r>
            <a:r>
              <a:rPr lang="en-US" dirty="0" smtClean="0">
                <a:solidFill>
                  <a:srgbClr val="62777F"/>
                </a:solidFill>
              </a:rPr>
              <a:t>phased-in:</a:t>
            </a:r>
          </a:p>
          <a:p>
            <a:pPr marL="1257300" lvl="2" indent="-457200"/>
            <a:r>
              <a:rPr lang="en-US" dirty="0" smtClean="0">
                <a:solidFill>
                  <a:srgbClr val="62777F"/>
                </a:solidFill>
              </a:rPr>
              <a:t>The 2 MW minimum and the modified use of a mandatory demand bid would apply to ARA3 for CCP 11 and all ARA3s thereafter</a:t>
            </a:r>
          </a:p>
          <a:p>
            <a:pPr marL="1257300" lvl="2" indent="-457200"/>
            <a:r>
              <a:rPr lang="en-US" dirty="0" smtClean="0">
                <a:solidFill>
                  <a:srgbClr val="62777F"/>
                </a:solidFill>
              </a:rPr>
              <a:t>The 10% or 10 MW threshold would be applied prospectively; ARA3 for CCP 14</a:t>
            </a:r>
          </a:p>
        </p:txBody>
      </p:sp>
    </p:spTree>
    <p:extLst>
      <p:ext uri="{BB962C8B-B14F-4D97-AF65-F5344CB8AC3E}">
        <p14:creationId xmlns:p14="http://schemas.microsoft.com/office/powerpoint/2010/main" val="301536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Today’s Topics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Background &amp; Review: </a:t>
            </a:r>
            <a:r>
              <a:rPr lang="en-US" dirty="0">
                <a:solidFill>
                  <a:srgbClr val="62777F"/>
                </a:solidFill>
              </a:rPr>
              <a:t>P</a:t>
            </a:r>
            <a:r>
              <a:rPr lang="en-US" dirty="0" smtClean="0">
                <a:solidFill>
                  <a:srgbClr val="62777F"/>
                </a:solidFill>
              </a:rPr>
              <a:t>rovide a brief recap of previous presentations describing the Annual Reconfiguration Transaction mechanism</a:t>
            </a:r>
            <a:endParaRPr lang="en-US" dirty="0">
              <a:solidFill>
                <a:srgbClr val="62777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Conforming changes:</a:t>
            </a:r>
            <a:r>
              <a:rPr lang="en-US" dirty="0" smtClean="0">
                <a:solidFill>
                  <a:srgbClr val="62777F"/>
                </a:solidFill>
              </a:rPr>
              <a:t> Explain and discuss the associated conforming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Implementation: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Discuss when the ART proposal can be implemented and possible temporary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Tariff changes:</a:t>
            </a:r>
            <a:r>
              <a:rPr lang="en-US" dirty="0" smtClean="0">
                <a:solidFill>
                  <a:srgbClr val="62777F"/>
                </a:solidFill>
              </a:rPr>
              <a:t> Review the scope of the Tariff changes associated with this proposal and the various committees involved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Questions:  </a:t>
            </a:r>
            <a:r>
              <a:rPr lang="en-US" dirty="0" smtClean="0">
                <a:solidFill>
                  <a:srgbClr val="62777F"/>
                </a:solidFill>
              </a:rPr>
              <a:t>Review questions and comments from prior meeting</a:t>
            </a:r>
          </a:p>
        </p:txBody>
      </p:sp>
    </p:spTree>
    <p:extLst>
      <p:ext uri="{BB962C8B-B14F-4D97-AF65-F5344CB8AC3E}">
        <p14:creationId xmlns:p14="http://schemas.microsoft.com/office/powerpoint/2010/main" val="22808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</a:t>
            </a:r>
            <a:r>
              <a:rPr lang="en-US" dirty="0"/>
              <a:t>and </a:t>
            </a:r>
            <a:r>
              <a:rPr lang="en-US" dirty="0" smtClean="0"/>
              <a:t>Seasonal </a:t>
            </a:r>
            <a:r>
              <a:rPr lang="en-US" dirty="0"/>
              <a:t>CSO </a:t>
            </a:r>
            <a:r>
              <a:rPr lang="en-US" dirty="0" err="1" smtClean="0"/>
              <a:t>Bilaterals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What to do with annual and seasonal CSO </a:t>
            </a:r>
            <a:r>
              <a:rPr lang="en-US" dirty="0" err="1" smtClean="0"/>
              <a:t>Bilaterals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11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The Problem with 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Annual </a:t>
            </a:r>
            <a:r>
              <a:rPr lang="en-US" dirty="0">
                <a:solidFill>
                  <a:srgbClr val="62777F"/>
                </a:solidFill>
              </a:rPr>
              <a:t>Reconfiguration Transactions </a:t>
            </a:r>
            <a:r>
              <a:rPr lang="en-US" dirty="0" smtClean="0">
                <a:solidFill>
                  <a:srgbClr val="62777F"/>
                </a:solidFill>
              </a:rPr>
              <a:t>ARTs will replace annual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 smtClean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ARTs do not require any separate processing; ARTs will be done contemporaneously with the ARA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Seasonal and monthly ‘available’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are done using the same process and timing as annual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 smtClean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early processing of these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(termed ‘available’) allows a participant with a resource abnormality (</a:t>
            </a:r>
            <a:r>
              <a:rPr lang="en-US" i="1" dirty="0" smtClean="0">
                <a:solidFill>
                  <a:srgbClr val="62777F"/>
                </a:solidFill>
              </a:rPr>
              <a:t>i.e., </a:t>
            </a:r>
            <a:r>
              <a:rPr lang="en-US" dirty="0" smtClean="0">
                <a:solidFill>
                  <a:srgbClr val="62777F"/>
                </a:solidFill>
              </a:rPr>
              <a:t>a sub-annual problem only) to avoid a situation that would cause a mandatory demand bid to be used in ARA3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Problem:</a:t>
            </a:r>
            <a:r>
              <a:rPr lang="en-US" dirty="0" smtClean="0">
                <a:solidFill>
                  <a:srgbClr val="62777F"/>
                </a:solidFill>
              </a:rPr>
              <a:t> There is no equivalent ART for 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>
              <a:solidFill>
                <a:srgbClr val="6277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64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- Issues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There is no seasonal reconfiguration auction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The timing is </a:t>
            </a:r>
            <a:r>
              <a:rPr lang="en-US" dirty="0" smtClean="0">
                <a:solidFill>
                  <a:srgbClr val="62777F"/>
                </a:solidFill>
              </a:rPr>
              <a:t>problematic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Processing </a:t>
            </a:r>
            <a:r>
              <a:rPr lang="en-US" dirty="0">
                <a:solidFill>
                  <a:srgbClr val="62777F"/>
                </a:solidFill>
              </a:rPr>
              <a:t>seasonal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as an ‘annual’ </a:t>
            </a:r>
            <a:r>
              <a:rPr lang="en-US" dirty="0" smtClean="0">
                <a:solidFill>
                  <a:srgbClr val="62777F"/>
                </a:solidFill>
              </a:rPr>
              <a:t>product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40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Seasonal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- </a:t>
            </a:r>
            <a:r>
              <a:rPr lang="en-US" dirty="0" smtClean="0">
                <a:solidFill>
                  <a:srgbClr val="62777F"/>
                </a:solidFill>
              </a:rPr>
              <a:t>Issue #1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62777F"/>
                </a:solidFill>
              </a:rPr>
              <a:t>There is no seasonal reconfiguration auction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Issue:</a:t>
            </a:r>
            <a:r>
              <a:rPr lang="en-US" dirty="0" smtClean="0">
                <a:solidFill>
                  <a:srgbClr val="62777F"/>
                </a:solidFill>
              </a:rPr>
              <a:t> Fundamental </a:t>
            </a:r>
            <a:r>
              <a:rPr lang="en-US" dirty="0">
                <a:solidFill>
                  <a:srgbClr val="62777F"/>
                </a:solidFill>
              </a:rPr>
              <a:t>to the ART construct is an auction clearing </a:t>
            </a:r>
            <a:r>
              <a:rPr lang="en-US" dirty="0" smtClean="0">
                <a:solidFill>
                  <a:srgbClr val="62777F"/>
                </a:solidFill>
              </a:rPr>
              <a:t>price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Without </a:t>
            </a:r>
            <a:r>
              <a:rPr lang="en-US" dirty="0">
                <a:solidFill>
                  <a:srgbClr val="62777F"/>
                </a:solidFill>
              </a:rPr>
              <a:t>a seasonal clearing price no seasonal reconfiguration transaction </a:t>
            </a:r>
            <a:r>
              <a:rPr lang="en-US" dirty="0" smtClean="0">
                <a:solidFill>
                  <a:srgbClr val="62777F"/>
                </a:solidFill>
              </a:rPr>
              <a:t>is possible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are not standardized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Seasons are not the same for all resources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All 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must be for a season within the same commitment period, however:</a:t>
            </a:r>
          </a:p>
          <a:p>
            <a:pPr lvl="2"/>
            <a:r>
              <a:rPr lang="en-US" dirty="0" smtClean="0">
                <a:solidFill>
                  <a:srgbClr val="62777F"/>
                </a:solidFill>
              </a:rPr>
              <a:t>For some resources June through September is the summer season</a:t>
            </a:r>
          </a:p>
          <a:p>
            <a:pPr lvl="2"/>
            <a:r>
              <a:rPr lang="en-US" dirty="0" smtClean="0">
                <a:solidFill>
                  <a:srgbClr val="62777F"/>
                </a:solidFill>
              </a:rPr>
              <a:t>For other resources June through November, April and May is the summer season</a:t>
            </a:r>
            <a:endParaRPr lang="en-US" dirty="0">
              <a:solidFill>
                <a:srgbClr val="6277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152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Seasonal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- </a:t>
            </a:r>
            <a:r>
              <a:rPr lang="en-US" dirty="0" smtClean="0">
                <a:solidFill>
                  <a:srgbClr val="62777F"/>
                </a:solidFill>
              </a:rPr>
              <a:t>Issue #2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62777F"/>
                </a:solidFill>
              </a:rPr>
              <a:t>The timing </a:t>
            </a:r>
            <a:r>
              <a:rPr lang="en-US" b="1" i="1" dirty="0" smtClean="0">
                <a:solidFill>
                  <a:srgbClr val="62777F"/>
                </a:solidFill>
              </a:rPr>
              <a:t>is problematic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Issue:</a:t>
            </a:r>
            <a:r>
              <a:rPr lang="en-US" dirty="0" smtClean="0">
                <a:solidFill>
                  <a:srgbClr val="62777F"/>
                </a:solidFill>
              </a:rPr>
              <a:t> Seasonal and monthly ‘available’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can change the total capacity inside zones between ARA2 and ARA3</a:t>
            </a:r>
          </a:p>
          <a:p>
            <a:pPr marL="857250" lvl="1" indent="-457200"/>
            <a:r>
              <a:rPr lang="en-US" dirty="0" smtClean="0">
                <a:solidFill>
                  <a:srgbClr val="62777F"/>
                </a:solidFill>
              </a:rPr>
              <a:t>The ‘surplus’ has value (surplus in this context meaning transfers across zone boundaries where substitution is kW-for-kW)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value of the surplus is inherent in the auction</a:t>
            </a:r>
          </a:p>
          <a:p>
            <a:pPr marL="857250" lvl="1" indent="-457200"/>
            <a:r>
              <a:rPr lang="en-US" i="1" dirty="0">
                <a:solidFill>
                  <a:srgbClr val="62777F"/>
                </a:solidFill>
              </a:rPr>
              <a:t>E.g</a:t>
            </a:r>
            <a:r>
              <a:rPr lang="en-US" dirty="0">
                <a:solidFill>
                  <a:srgbClr val="62777F"/>
                </a:solidFill>
              </a:rPr>
              <a:t>., </a:t>
            </a:r>
            <a:r>
              <a:rPr lang="en-US" dirty="0" smtClean="0">
                <a:solidFill>
                  <a:srgbClr val="62777F"/>
                </a:solidFill>
              </a:rPr>
              <a:t>Capacity in </a:t>
            </a:r>
            <a:r>
              <a:rPr lang="en-US" dirty="0">
                <a:solidFill>
                  <a:srgbClr val="62777F"/>
                </a:solidFill>
              </a:rPr>
              <a:t>an </a:t>
            </a:r>
            <a:r>
              <a:rPr lang="en-US" dirty="0" smtClean="0">
                <a:solidFill>
                  <a:srgbClr val="62777F"/>
                </a:solidFill>
              </a:rPr>
              <a:t>import-constrained zone </a:t>
            </a:r>
            <a:r>
              <a:rPr lang="en-US" dirty="0">
                <a:solidFill>
                  <a:srgbClr val="62777F"/>
                </a:solidFill>
              </a:rPr>
              <a:t>could be transferred to </a:t>
            </a:r>
            <a:r>
              <a:rPr lang="en-US" dirty="0" smtClean="0">
                <a:solidFill>
                  <a:srgbClr val="62777F"/>
                </a:solidFill>
              </a:rPr>
              <a:t>Rest-of-Pool in an ARA, </a:t>
            </a:r>
            <a:r>
              <a:rPr lang="en-US" dirty="0">
                <a:solidFill>
                  <a:srgbClr val="62777F"/>
                </a:solidFill>
              </a:rPr>
              <a:t>reducing the total in the zone </a:t>
            </a:r>
            <a:r>
              <a:rPr lang="en-US" dirty="0" smtClean="0">
                <a:solidFill>
                  <a:srgbClr val="62777F"/>
                </a:solidFill>
              </a:rPr>
              <a:t>from a surplus to </a:t>
            </a:r>
            <a:r>
              <a:rPr lang="en-US" dirty="0">
                <a:solidFill>
                  <a:srgbClr val="62777F"/>
                </a:solidFill>
              </a:rPr>
              <a:t>a point on the zonal MRI </a:t>
            </a:r>
            <a:r>
              <a:rPr lang="en-US" dirty="0" smtClean="0">
                <a:solidFill>
                  <a:srgbClr val="62777F"/>
                </a:solidFill>
              </a:rPr>
              <a:t>curve; in this case, the change in the total capacity </a:t>
            </a:r>
            <a:r>
              <a:rPr lang="en-US" dirty="0">
                <a:solidFill>
                  <a:srgbClr val="62777F"/>
                </a:solidFill>
              </a:rPr>
              <a:t>within the zone </a:t>
            </a:r>
            <a:r>
              <a:rPr lang="en-US" dirty="0" smtClean="0">
                <a:solidFill>
                  <a:srgbClr val="62777F"/>
                </a:solidFill>
              </a:rPr>
              <a:t>(which includes the surplus) has been valued by participants via their demand bids and supply offers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When done before ARA3 these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merely assign the surplus to the first participants to submit seasonal (or monthly)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07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Seasonal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- </a:t>
            </a:r>
            <a:r>
              <a:rPr lang="en-US" dirty="0" smtClean="0">
                <a:solidFill>
                  <a:srgbClr val="62777F"/>
                </a:solidFill>
              </a:rPr>
              <a:t>Issue #3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62777F"/>
                </a:solidFill>
              </a:rPr>
              <a:t>Processing seasonal </a:t>
            </a:r>
            <a:r>
              <a:rPr lang="en-US" b="1" i="1" dirty="0">
                <a:solidFill>
                  <a:srgbClr val="62777F"/>
                </a:solidFill>
              </a:rPr>
              <a:t>CSO </a:t>
            </a:r>
            <a:r>
              <a:rPr lang="en-US" b="1" i="1" dirty="0" err="1">
                <a:solidFill>
                  <a:srgbClr val="62777F"/>
                </a:solidFill>
              </a:rPr>
              <a:t>Bilaterals</a:t>
            </a:r>
            <a:r>
              <a:rPr lang="en-US" b="1" i="1" dirty="0">
                <a:solidFill>
                  <a:srgbClr val="62777F"/>
                </a:solidFill>
              </a:rPr>
              <a:t> as an ‘annual’ product</a:t>
            </a:r>
            <a:endParaRPr lang="en-US" b="1" i="1" dirty="0" smtClean="0">
              <a:solidFill>
                <a:srgbClr val="62777F"/>
              </a:solidFill>
            </a:endParaRPr>
          </a:p>
          <a:p>
            <a:r>
              <a:rPr lang="en-US" b="1" dirty="0" smtClean="0">
                <a:solidFill>
                  <a:srgbClr val="62777F"/>
                </a:solidFill>
              </a:rPr>
              <a:t>Issue: </a:t>
            </a:r>
            <a:r>
              <a:rPr lang="en-US" dirty="0" smtClean="0">
                <a:solidFill>
                  <a:srgbClr val="62777F"/>
                </a:solidFill>
              </a:rPr>
              <a:t>Seasonal </a:t>
            </a:r>
            <a:r>
              <a:rPr lang="en-US" dirty="0">
                <a:solidFill>
                  <a:srgbClr val="62777F"/>
                </a:solidFill>
              </a:rPr>
              <a:t>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, because they are processed before ARA3, are reviewed using the same reliability standards as annual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i="1" dirty="0">
              <a:solidFill>
                <a:srgbClr val="62777F"/>
              </a:solidFill>
            </a:endParaRP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But</a:t>
            </a:r>
            <a:r>
              <a:rPr lang="en-US" dirty="0" smtClean="0">
                <a:solidFill>
                  <a:srgbClr val="62777F"/>
                </a:solidFill>
              </a:rPr>
              <a:t>, recall </a:t>
            </a:r>
            <a:r>
              <a:rPr lang="en-US" dirty="0">
                <a:solidFill>
                  <a:srgbClr val="62777F"/>
                </a:solidFill>
              </a:rPr>
              <a:t>that seasonal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were created primarily so that a participant with an abnormality (</a:t>
            </a:r>
            <a:r>
              <a:rPr lang="en-US" i="1" dirty="0">
                <a:solidFill>
                  <a:srgbClr val="62777F"/>
                </a:solidFill>
              </a:rPr>
              <a:t>i.e., </a:t>
            </a:r>
            <a:r>
              <a:rPr lang="en-US" dirty="0">
                <a:solidFill>
                  <a:srgbClr val="62777F"/>
                </a:solidFill>
              </a:rPr>
              <a:t>a </a:t>
            </a:r>
            <a:r>
              <a:rPr lang="en-US" dirty="0" smtClean="0">
                <a:solidFill>
                  <a:srgbClr val="62777F"/>
                </a:solidFill>
              </a:rPr>
              <a:t>sub-annual </a:t>
            </a:r>
            <a:r>
              <a:rPr lang="en-US" dirty="0">
                <a:solidFill>
                  <a:srgbClr val="62777F"/>
                </a:solidFill>
              </a:rPr>
              <a:t>problem only) might avoid a mandatory demand bid in ARA3, </a:t>
            </a:r>
            <a:r>
              <a:rPr lang="en-US" i="1" dirty="0" smtClean="0">
                <a:solidFill>
                  <a:srgbClr val="62777F"/>
                </a:solidFill>
              </a:rPr>
              <a:t>and that</a:t>
            </a:r>
            <a:endParaRPr lang="en-US" i="1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This proposal would </a:t>
            </a:r>
            <a:r>
              <a:rPr lang="en-US" i="1" u="sng" dirty="0">
                <a:solidFill>
                  <a:srgbClr val="62777F"/>
                </a:solidFill>
              </a:rPr>
              <a:t>not</a:t>
            </a:r>
            <a:r>
              <a:rPr lang="en-US" dirty="0">
                <a:solidFill>
                  <a:srgbClr val="62777F"/>
                </a:solidFill>
              </a:rPr>
              <a:t> require the use of a mandatory demand bid in ARA3 in the case of an abnormality</a:t>
            </a:r>
            <a:r>
              <a:rPr lang="en-US" dirty="0" smtClean="0">
                <a:solidFill>
                  <a:srgbClr val="62777F"/>
                </a:solidFill>
              </a:rPr>
              <a:t>, </a:t>
            </a:r>
            <a:r>
              <a:rPr lang="en-US" i="1" dirty="0" smtClean="0">
                <a:solidFill>
                  <a:srgbClr val="62777F"/>
                </a:solidFill>
              </a:rPr>
              <a:t>consequently…</a:t>
            </a:r>
            <a:endParaRPr lang="en-US" i="1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Processing 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</a:t>
            </a:r>
            <a:r>
              <a:rPr lang="en-US" i="1" u="sng" dirty="0" smtClean="0">
                <a:solidFill>
                  <a:srgbClr val="62777F"/>
                </a:solidFill>
              </a:rPr>
              <a:t>after</a:t>
            </a:r>
            <a:r>
              <a:rPr lang="en-US" dirty="0" smtClean="0">
                <a:solidFill>
                  <a:srgbClr val="62777F"/>
                </a:solidFill>
              </a:rPr>
              <a:t> ARA3 using the same limits and reliability standards as monthlies renders 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the equivalent of an </a:t>
            </a:r>
            <a:r>
              <a:rPr lang="en-US" dirty="0">
                <a:solidFill>
                  <a:srgbClr val="62777F"/>
                </a:solidFill>
              </a:rPr>
              <a:t>amalgamation of monthly </a:t>
            </a:r>
            <a:r>
              <a:rPr lang="en-US" dirty="0" smtClean="0">
                <a:solidFill>
                  <a:srgbClr val="62777F"/>
                </a:solidFill>
              </a:rPr>
              <a:t>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 smtClean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ARA3 is conducted in March, June monthlies are processed in April</a:t>
            </a:r>
          </a:p>
        </p:txBody>
      </p:sp>
    </p:spTree>
    <p:extLst>
      <p:ext uri="{BB962C8B-B14F-4D97-AF65-F5344CB8AC3E}">
        <p14:creationId xmlns:p14="http://schemas.microsoft.com/office/powerpoint/2010/main" val="3900223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Seasonal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- </a:t>
            </a:r>
            <a:r>
              <a:rPr lang="en-US" dirty="0" smtClean="0">
                <a:solidFill>
                  <a:srgbClr val="62777F"/>
                </a:solidFill>
              </a:rPr>
              <a:t>Proposal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For the following reasons, the proposal is to phase-out seasonal </a:t>
            </a:r>
            <a:r>
              <a:rPr lang="en-US" dirty="0">
                <a:solidFill>
                  <a:srgbClr val="62777F"/>
                </a:solidFill>
              </a:rPr>
              <a:t>and monthly ‘available’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along with annual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Creating seasonal auctions would be a major undertaking</a:t>
            </a:r>
          </a:p>
          <a:p>
            <a:pPr marL="857250" lvl="1" indent="-457200"/>
            <a:r>
              <a:rPr lang="en-US" dirty="0" smtClean="0">
                <a:solidFill>
                  <a:srgbClr val="62777F"/>
                </a:solidFill>
              </a:rPr>
              <a:t>What would be the standard seasons?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and monthly ‘available’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are not needed to avoid a mandatory demand bid in ARA3</a:t>
            </a:r>
          </a:p>
          <a:p>
            <a:pPr marL="857250" lvl="1" indent="-457200"/>
            <a:r>
              <a:rPr lang="en-US" dirty="0" smtClean="0">
                <a:solidFill>
                  <a:srgbClr val="62777F"/>
                </a:solidFill>
              </a:rPr>
              <a:t>Mandatory demand bids would not be used </a:t>
            </a:r>
            <a:r>
              <a:rPr lang="en-US" dirty="0">
                <a:solidFill>
                  <a:srgbClr val="62777F"/>
                </a:solidFill>
              </a:rPr>
              <a:t>in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case of an abnormality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Seasonal </a:t>
            </a:r>
            <a:r>
              <a:rPr lang="en-US" dirty="0">
                <a:solidFill>
                  <a:srgbClr val="62777F"/>
                </a:solidFill>
              </a:rPr>
              <a:t>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would become an amalgamation of opportunities that are already available</a:t>
            </a:r>
          </a:p>
          <a:p>
            <a:pPr marL="857250" lvl="1" indent="-457200"/>
            <a:r>
              <a:rPr lang="en-US" i="1" dirty="0" smtClean="0">
                <a:solidFill>
                  <a:srgbClr val="62777F"/>
                </a:solidFill>
              </a:rPr>
              <a:t>E.g</a:t>
            </a:r>
            <a:r>
              <a:rPr lang="en-US" dirty="0" smtClean="0">
                <a:solidFill>
                  <a:srgbClr val="62777F"/>
                </a:solidFill>
              </a:rPr>
              <a:t>., A summer CSO Bilateral would be the same as submitting four (or eight?) monthly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 smtClean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53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conforming changes for </a:t>
            </a:r>
            <a:br>
              <a:rPr lang="en-US" dirty="0" smtClean="0"/>
            </a:br>
            <a:r>
              <a:rPr lang="en-US" dirty="0" smtClean="0"/>
              <a:t>annual reconfiguration transactions - </a:t>
            </a:r>
            <a:br>
              <a:rPr lang="en-US" dirty="0" smtClean="0"/>
            </a:br>
            <a:r>
              <a:rPr lang="en-US" dirty="0" smtClean="0"/>
              <a:t>A 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Monthly CSO </a:t>
            </a:r>
            <a:r>
              <a:rPr lang="en-US" dirty="0" err="1"/>
              <a:t>Bilaterals</a:t>
            </a:r>
            <a:r>
              <a:rPr lang="en-US" dirty="0"/>
              <a:t> and reconfiguration auctions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Significant decrease thresholds and ‘mandatory’ demand bids in ARA3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Annual and Seasonal CSO </a:t>
            </a:r>
            <a:r>
              <a:rPr lang="en-US" dirty="0" err="1"/>
              <a:t>Bilaterals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67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Monthly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and </a:t>
            </a:r>
            <a:r>
              <a:rPr lang="en-US" dirty="0" smtClean="0">
                <a:solidFill>
                  <a:srgbClr val="62777F"/>
                </a:solidFill>
              </a:rPr>
              <a:t>Reconfiguration Auctions 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2777F"/>
                </a:solidFill>
              </a:rPr>
              <a:t>Proposal</a:t>
            </a:r>
            <a:r>
              <a:rPr lang="en-US" dirty="0">
                <a:solidFill>
                  <a:srgbClr val="62777F"/>
                </a:solidFill>
              </a:rPr>
              <a:t>: Use MRI Truncation Points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Beginning </a:t>
            </a:r>
            <a:r>
              <a:rPr lang="en-US" dirty="0">
                <a:solidFill>
                  <a:srgbClr val="62777F"/>
                </a:solidFill>
              </a:rPr>
              <a:t>with June </a:t>
            </a:r>
            <a:r>
              <a:rPr lang="en-US" dirty="0" smtClean="0">
                <a:solidFill>
                  <a:srgbClr val="62777F"/>
                </a:solidFill>
              </a:rPr>
              <a:t>2020 (the first month of CCP 11), use the annual MRI-based demand curve truncation point as the zonal fixed requirement for both monthly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and reconfiguration auctions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The truncation point being where the zonal MRI-based demand curve price is zero</a:t>
            </a:r>
          </a:p>
        </p:txBody>
      </p:sp>
    </p:spTree>
    <p:extLst>
      <p:ext uri="{BB962C8B-B14F-4D97-AF65-F5344CB8AC3E}">
        <p14:creationId xmlns:p14="http://schemas.microsoft.com/office/powerpoint/2010/main" val="19987908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2777F"/>
                </a:solidFill>
              </a:rPr>
              <a:t>Significant </a:t>
            </a:r>
            <a:r>
              <a:rPr lang="en-US" dirty="0" smtClean="0">
                <a:solidFill>
                  <a:srgbClr val="62777F"/>
                </a:solidFill>
              </a:rPr>
              <a:t>Decrease Thresholds </a:t>
            </a:r>
            <a:r>
              <a:rPr lang="en-US" dirty="0">
                <a:solidFill>
                  <a:srgbClr val="62777F"/>
                </a:solidFill>
              </a:rPr>
              <a:t>and </a:t>
            </a:r>
            <a:r>
              <a:rPr lang="en-US" dirty="0" smtClean="0">
                <a:solidFill>
                  <a:srgbClr val="62777F"/>
                </a:solidFill>
              </a:rPr>
              <a:t>‘Mandatory</a:t>
            </a:r>
            <a:r>
              <a:rPr lang="en-US" dirty="0">
                <a:solidFill>
                  <a:srgbClr val="62777F"/>
                </a:solidFill>
              </a:rPr>
              <a:t>’ </a:t>
            </a:r>
            <a:r>
              <a:rPr lang="en-US" dirty="0" smtClean="0">
                <a:solidFill>
                  <a:srgbClr val="62777F"/>
                </a:solidFill>
              </a:rPr>
              <a:t>Demand Bids </a:t>
            </a:r>
            <a:r>
              <a:rPr lang="en-US" dirty="0">
                <a:solidFill>
                  <a:srgbClr val="62777F"/>
                </a:solidFill>
              </a:rPr>
              <a:t>in </a:t>
            </a:r>
            <a:r>
              <a:rPr lang="en-US" dirty="0" smtClean="0">
                <a:solidFill>
                  <a:srgbClr val="62777F"/>
                </a:solidFill>
              </a:rPr>
              <a:t>ARA3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Proposal</a:t>
            </a:r>
            <a:r>
              <a:rPr lang="en-US" b="1" i="1" dirty="0" smtClean="0">
                <a:solidFill>
                  <a:srgbClr val="62777F"/>
                </a:solidFill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Modify </a:t>
            </a:r>
            <a:r>
              <a:rPr lang="en-US" dirty="0">
                <a:solidFill>
                  <a:srgbClr val="62777F"/>
                </a:solidFill>
              </a:rPr>
              <a:t>the ISO’s use of mandatory demand bids such that: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777F"/>
                </a:solidFill>
              </a:rPr>
              <a:t>Their use would not overcorrect in other months; </a:t>
            </a:r>
            <a:r>
              <a:rPr lang="en-US" i="1" dirty="0">
                <a:solidFill>
                  <a:srgbClr val="62777F"/>
                </a:solidFill>
              </a:rPr>
              <a:t>i.e., </a:t>
            </a:r>
            <a:r>
              <a:rPr lang="en-US" dirty="0">
                <a:solidFill>
                  <a:srgbClr val="62777F"/>
                </a:solidFill>
              </a:rPr>
              <a:t>mandatory demand bids would not be used to address an abnormality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777F"/>
                </a:solidFill>
              </a:rPr>
              <a:t>Their use is consistent with participant allowable limits</a:t>
            </a:r>
            <a:r>
              <a:rPr lang="en-US" i="1" dirty="0">
                <a:solidFill>
                  <a:srgbClr val="62777F"/>
                </a:solidFill>
              </a:rPr>
              <a:t>; </a:t>
            </a:r>
            <a:r>
              <a:rPr lang="en-US" dirty="0">
                <a:solidFill>
                  <a:srgbClr val="62777F"/>
                </a:solidFill>
              </a:rPr>
              <a:t>a mandatory demand bid would not result in a negative CSO; </a:t>
            </a:r>
            <a:r>
              <a:rPr lang="en-US" i="1" dirty="0">
                <a:solidFill>
                  <a:srgbClr val="62777F"/>
                </a:solidFill>
              </a:rPr>
              <a:t>i.e., </a:t>
            </a:r>
            <a:r>
              <a:rPr lang="en-US" dirty="0">
                <a:solidFill>
                  <a:srgbClr val="62777F"/>
                </a:solidFill>
              </a:rPr>
              <a:t>base any mandatory demand bid quantity on the </a:t>
            </a:r>
            <a:r>
              <a:rPr lang="en-US" i="1" u="sng" dirty="0">
                <a:solidFill>
                  <a:srgbClr val="62777F"/>
                </a:solidFill>
              </a:rPr>
              <a:t>least</a:t>
            </a:r>
            <a:r>
              <a:rPr lang="en-US" dirty="0">
                <a:solidFill>
                  <a:srgbClr val="62777F"/>
                </a:solidFill>
              </a:rPr>
              <a:t> effected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Modify </a:t>
            </a:r>
            <a:r>
              <a:rPr lang="en-US" dirty="0">
                <a:solidFill>
                  <a:srgbClr val="62777F"/>
                </a:solidFill>
              </a:rPr>
              <a:t>the significant decrease thresholds used to identify whether or not a monthly deficiency is significant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777F"/>
                </a:solidFill>
              </a:rPr>
              <a:t>Use 10% or 10 MW (instead of 20% or 40 MW)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777F"/>
                </a:solidFill>
              </a:rPr>
              <a:t>Add a 2 MW minimum; to be a significant decrease the deficiency must be greater than 2 MW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7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presentations </a:t>
            </a:r>
            <a:br>
              <a:rPr lang="en-US" dirty="0" smtClean="0"/>
            </a:br>
            <a:r>
              <a:rPr lang="en-US" dirty="0" smtClean="0"/>
              <a:t>– A quick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 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238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>
                <a:solidFill>
                  <a:srgbClr val="62777F"/>
                </a:solidFill>
              </a:rPr>
              <a:t>Annual and Seasonal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Proposal</a:t>
            </a:r>
            <a:r>
              <a:rPr lang="en-US" dirty="0" smtClean="0">
                <a:solidFill>
                  <a:srgbClr val="62777F"/>
                </a:solidFill>
              </a:rPr>
              <a:t>: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Phase-out annual, seasonal, and monthly ‘available’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concurrent with the implementation of Annual Reconfiguration Transactions</a:t>
            </a:r>
          </a:p>
        </p:txBody>
      </p:sp>
    </p:spTree>
    <p:extLst>
      <p:ext uri="{BB962C8B-B14F-4D97-AF65-F5344CB8AC3E}">
        <p14:creationId xmlns:p14="http://schemas.microsoft.com/office/powerpoint/2010/main" val="10689975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can all of this be implemented?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143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The Current Situation</a:t>
            </a:r>
            <a:endParaRPr lang="en-US" sz="1400" b="0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62777F"/>
                </a:solidFill>
              </a:rPr>
              <a:t>At the last meeting (July), the </a:t>
            </a:r>
            <a:r>
              <a:rPr lang="en-US" dirty="0">
                <a:solidFill>
                  <a:srgbClr val="62777F"/>
                </a:solidFill>
              </a:rPr>
              <a:t>ISO </a:t>
            </a:r>
            <a:r>
              <a:rPr lang="en-US" dirty="0" smtClean="0">
                <a:solidFill>
                  <a:srgbClr val="62777F"/>
                </a:solidFill>
              </a:rPr>
              <a:t>indicated that it would not </a:t>
            </a:r>
            <a:r>
              <a:rPr lang="en-US" dirty="0">
                <a:solidFill>
                  <a:srgbClr val="62777F"/>
                </a:solidFill>
              </a:rPr>
              <a:t>be able to implement the ART mechanism before the first ARA for Capacity Commitment Period </a:t>
            </a:r>
            <a:r>
              <a:rPr lang="en-US" dirty="0" smtClean="0">
                <a:solidFill>
                  <a:srgbClr val="62777F"/>
                </a:solidFill>
              </a:rPr>
              <a:t>11 (June 2018)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The next ARA to use MRI-based demand curves will be ARA1 for CCP 12, which will occur in June 2019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ARA2 for CCP 11 will occur in August 2019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Since that time, the ISO workload implementing other equally important project changes (</a:t>
            </a:r>
            <a:r>
              <a:rPr lang="en-US" i="1" dirty="0" smtClean="0">
                <a:solidFill>
                  <a:srgbClr val="62777F"/>
                </a:solidFill>
              </a:rPr>
              <a:t>e.g., </a:t>
            </a:r>
            <a:r>
              <a:rPr lang="en-US" dirty="0" smtClean="0">
                <a:solidFill>
                  <a:srgbClr val="62777F"/>
                </a:solidFill>
              </a:rPr>
              <a:t>PFP, PRD, CASPR) has increased, possibly further delaying ART implementation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5051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A Temporary Solution is Needed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ISO is still evaluating with what confidence it can pledge when the ART proposal can be implemented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However, it is conceivable that the ART solution may not be implemented before it is needed in 2019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Affecting ARA1 and ARA2 for CCP 11, and ARA1 for CCP 12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Per a </a:t>
            </a:r>
            <a:r>
              <a:rPr lang="en-US" dirty="0">
                <a:solidFill>
                  <a:srgbClr val="62777F"/>
                </a:solidFill>
              </a:rPr>
              <a:t>participant suggestion at the last </a:t>
            </a:r>
            <a:r>
              <a:rPr lang="en-US" dirty="0" smtClean="0">
                <a:solidFill>
                  <a:srgbClr val="62777F"/>
                </a:solidFill>
              </a:rPr>
              <a:t>meeting, the ISO is evaluating to what degree annual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could be used in the interim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Any temporary solution would not, unfortunately, allow for private transactions that could occur in the ARA (</a:t>
            </a:r>
            <a:r>
              <a:rPr lang="en-US" i="1" dirty="0" smtClean="0">
                <a:solidFill>
                  <a:srgbClr val="62777F"/>
                </a:solidFill>
              </a:rPr>
              <a:t>i.e., </a:t>
            </a:r>
            <a:r>
              <a:rPr lang="en-US" dirty="0" smtClean="0">
                <a:solidFill>
                  <a:srgbClr val="62777F"/>
                </a:solidFill>
              </a:rPr>
              <a:t>transfers across zonal boundaries when substitution is partial)</a:t>
            </a:r>
          </a:p>
        </p:txBody>
      </p:sp>
    </p:spTree>
    <p:extLst>
      <p:ext uri="{BB962C8B-B14F-4D97-AF65-F5344CB8AC3E}">
        <p14:creationId xmlns:p14="http://schemas.microsoft.com/office/powerpoint/2010/main" val="4034217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changes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preview of the scope of Tariff changes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047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6284085"/>
              </p:ext>
            </p:extLst>
          </p:nvPr>
        </p:nvGraphicFramePr>
        <p:xfrm>
          <a:off x="838200" y="4114800"/>
          <a:ext cx="65227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295400"/>
                <a:gridCol w="1310640"/>
                <a:gridCol w="1630680"/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Meeting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8981"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78981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278981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(vote)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(vote)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278981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Participants</a:t>
                      </a:r>
                      <a:r>
                        <a:rPr lang="en-US" b="1" baseline="0" dirty="0" smtClean="0"/>
                        <a:t> Committee (vote)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1797662"/>
              </p:ext>
            </p:extLst>
          </p:nvPr>
        </p:nvGraphicFramePr>
        <p:xfrm>
          <a:off x="838200" y="1295400"/>
          <a:ext cx="65227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295400"/>
                <a:gridCol w="1310640"/>
                <a:gridCol w="1630680"/>
              </a:tblGrid>
              <a:tr h="7793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Markets Committee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 Committee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Budget &amp; Finance Committee</a:t>
                      </a:r>
                      <a:endParaRPr lang="en-US" dirty="0"/>
                    </a:p>
                  </a:txBody>
                  <a:tcPr anchor="ctr"/>
                </a:tc>
              </a:tr>
              <a:tr h="316057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r>
                        <a:rPr lang="en-US" baseline="0" dirty="0" smtClean="0"/>
                        <a:t> I.2.2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r>
                        <a:rPr lang="en-US" baseline="0" dirty="0" smtClean="0"/>
                        <a:t> I – Exhibit 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16057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III.1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III.12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III.13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Tariff Changes - Sections and Committees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444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brief response to questions, comments and issues raised at the last stakeholder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855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Questions &amp; Comments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i="1" dirty="0">
                <a:solidFill>
                  <a:srgbClr val="62777F"/>
                </a:solidFill>
              </a:rPr>
              <a:t>Concerns were expressed at the last meeting by a few stakeholders that the ART design may increase customer exposure via increased ARA participation compared to the current CSO Bilateral construct, and requested the Internal Market Monitor to comment.</a:t>
            </a:r>
          </a:p>
          <a:p>
            <a:pPr marL="457200" indent="-457200">
              <a:buFont typeface="+mj-lt"/>
              <a:buAutoNum type="arabicParenR"/>
            </a:pPr>
            <a:r>
              <a:rPr lang="en-US" i="1" dirty="0" smtClean="0">
                <a:solidFill>
                  <a:srgbClr val="62777F"/>
                </a:solidFill>
              </a:rPr>
              <a:t>Is it really necessary to discontinue </a:t>
            </a:r>
            <a:r>
              <a:rPr lang="en-US" i="1" dirty="0" err="1" smtClean="0">
                <a:solidFill>
                  <a:srgbClr val="62777F"/>
                </a:solidFill>
              </a:rPr>
              <a:t>bilaterals</a:t>
            </a:r>
            <a:r>
              <a:rPr lang="en-US" i="1" dirty="0" smtClean="0">
                <a:solidFill>
                  <a:srgbClr val="62777F"/>
                </a:solidFill>
              </a:rPr>
              <a:t>?  Can we keep them for trades inside the same zone and across zones when substitution is full?</a:t>
            </a:r>
          </a:p>
          <a:p>
            <a:pPr marL="457200" indent="-457200">
              <a:buFont typeface="+mj-lt"/>
              <a:buAutoNum type="arabicParenR"/>
            </a:pPr>
            <a:r>
              <a:rPr lang="en-US" i="1" dirty="0">
                <a:solidFill>
                  <a:srgbClr val="62777F"/>
                </a:solidFill>
              </a:rPr>
              <a:t>Would doing CSO </a:t>
            </a:r>
            <a:r>
              <a:rPr lang="en-US" i="1" dirty="0" err="1">
                <a:solidFill>
                  <a:srgbClr val="62777F"/>
                </a:solidFill>
              </a:rPr>
              <a:t>Bilaterals</a:t>
            </a:r>
            <a:r>
              <a:rPr lang="en-US" i="1" dirty="0">
                <a:solidFill>
                  <a:srgbClr val="62777F"/>
                </a:solidFill>
              </a:rPr>
              <a:t> as a stop-gap provide </a:t>
            </a:r>
            <a:r>
              <a:rPr lang="en-US" i="1" dirty="0" err="1">
                <a:solidFill>
                  <a:srgbClr val="62777F"/>
                </a:solidFill>
              </a:rPr>
              <a:t>bilaterals</a:t>
            </a:r>
            <a:r>
              <a:rPr lang="en-US" i="1" dirty="0">
                <a:solidFill>
                  <a:srgbClr val="62777F"/>
                </a:solidFill>
              </a:rPr>
              <a:t> an advantage over the ARA?</a:t>
            </a:r>
          </a:p>
          <a:p>
            <a:pPr marL="457200" indent="-457200">
              <a:buFont typeface="+mj-lt"/>
              <a:buAutoNum type="arabicParenR"/>
            </a:pPr>
            <a:r>
              <a:rPr lang="en-US" i="1" dirty="0" smtClean="0">
                <a:solidFill>
                  <a:srgbClr val="62777F"/>
                </a:solidFill>
              </a:rPr>
              <a:t>Are </a:t>
            </a:r>
            <a:r>
              <a:rPr lang="en-US" i="1" dirty="0">
                <a:solidFill>
                  <a:srgbClr val="62777F"/>
                </a:solidFill>
              </a:rPr>
              <a:t>CSO </a:t>
            </a:r>
            <a:r>
              <a:rPr lang="en-US" i="1" dirty="0" err="1">
                <a:solidFill>
                  <a:srgbClr val="62777F"/>
                </a:solidFill>
              </a:rPr>
              <a:t>Bilaterals</a:t>
            </a:r>
            <a:r>
              <a:rPr lang="en-US" i="1" dirty="0">
                <a:solidFill>
                  <a:srgbClr val="62777F"/>
                </a:solidFill>
              </a:rPr>
              <a:t> really incompatible given the small amount of MWs</a:t>
            </a:r>
            <a:r>
              <a:rPr lang="en-US" i="1" dirty="0" smtClean="0">
                <a:solidFill>
                  <a:srgbClr val="62777F"/>
                </a:solidFill>
              </a:rPr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en-US" i="1" dirty="0" smtClean="0">
                <a:solidFill>
                  <a:srgbClr val="62777F"/>
                </a:solidFill>
              </a:rPr>
              <a:t>Every </a:t>
            </a:r>
            <a:r>
              <a:rPr lang="en-US" i="1" dirty="0">
                <a:solidFill>
                  <a:srgbClr val="62777F"/>
                </a:solidFill>
              </a:rPr>
              <a:t>MW is important to the participant</a:t>
            </a:r>
            <a:r>
              <a:rPr lang="en-US" i="1" dirty="0" smtClean="0">
                <a:solidFill>
                  <a:srgbClr val="62777F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i="1" dirty="0" smtClean="0">
                <a:solidFill>
                  <a:srgbClr val="62777F"/>
                </a:solidFill>
              </a:rPr>
              <a:t>Is there a way to create a price cap for ARTs to limit the price delta?</a:t>
            </a:r>
            <a:endParaRPr lang="en-US" i="1" dirty="0">
              <a:solidFill>
                <a:srgbClr val="62777F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79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Questions &amp; </a:t>
            </a:r>
            <a:r>
              <a:rPr lang="en-US" dirty="0" smtClean="0">
                <a:solidFill>
                  <a:srgbClr val="62777F"/>
                </a:solidFill>
              </a:rPr>
              <a:t>Comments </a:t>
            </a:r>
            <a:r>
              <a:rPr lang="en-US" dirty="0">
                <a:solidFill>
                  <a:srgbClr val="62777F"/>
                </a:solidFill>
              </a:rPr>
              <a:t>- </a:t>
            </a:r>
            <a:r>
              <a:rPr lang="en-US" i="1" dirty="0">
                <a:solidFill>
                  <a:srgbClr val="62777F"/>
                </a:solidFill>
              </a:rPr>
              <a:t>continued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i="1" dirty="0" smtClean="0">
                <a:solidFill>
                  <a:srgbClr val="62777F"/>
                </a:solidFill>
              </a:rPr>
              <a:t>Concerns were expressed at the last meeting by a few stakeholders that the ART design may increase customer exposure via increased ARA participation compared to the current CSO Bilateral construct, and requested the Internal Market Monitor to comment.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Response</a:t>
            </a:r>
            <a:r>
              <a:rPr lang="en-US" dirty="0" smtClean="0">
                <a:solidFill>
                  <a:srgbClr val="62777F"/>
                </a:solidFill>
              </a:rPr>
              <a:t>: IMM will comment.</a:t>
            </a:r>
          </a:p>
        </p:txBody>
      </p:sp>
    </p:spTree>
    <p:extLst>
      <p:ext uri="{BB962C8B-B14F-4D97-AF65-F5344CB8AC3E}">
        <p14:creationId xmlns:p14="http://schemas.microsoft.com/office/powerpoint/2010/main" val="29890505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Questions &amp; Comments - </a:t>
            </a:r>
            <a:r>
              <a:rPr lang="en-US" i="1" dirty="0" smtClean="0">
                <a:solidFill>
                  <a:srgbClr val="62777F"/>
                </a:solidFill>
              </a:rPr>
              <a:t>continued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i="1" dirty="0" smtClean="0">
                <a:solidFill>
                  <a:srgbClr val="62777F"/>
                </a:solidFill>
              </a:rPr>
              <a:t>Is it really necessary to discontinue </a:t>
            </a:r>
            <a:r>
              <a:rPr lang="en-US" i="1" dirty="0" err="1" smtClean="0">
                <a:solidFill>
                  <a:srgbClr val="62777F"/>
                </a:solidFill>
              </a:rPr>
              <a:t>bilaterals</a:t>
            </a:r>
            <a:r>
              <a:rPr lang="en-US" i="1" dirty="0" smtClean="0">
                <a:solidFill>
                  <a:srgbClr val="62777F"/>
                </a:solidFill>
              </a:rPr>
              <a:t>?  Can we keep them for trades inside the same zone and across zones when substitution is full?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Response: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>
                <a:solidFill>
                  <a:srgbClr val="62777F"/>
                </a:solidFill>
              </a:rPr>
              <a:t>The ART construct provides the same outcome as a CSO Bilateral within the same zone or when substitution is full, while providing more utility and requiring significantly less </a:t>
            </a:r>
            <a:r>
              <a:rPr lang="en-US" dirty="0" smtClean="0">
                <a:solidFill>
                  <a:srgbClr val="62777F"/>
                </a:solidFill>
              </a:rPr>
              <a:t>processing and no separate reliability review.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Using the annual CSO Bilateral construct as a permanent solution would be an inefficient means to allocate the finite capacity transfers possible when capacity is fully substitutable (</a:t>
            </a:r>
            <a:r>
              <a:rPr lang="en-US" dirty="0">
                <a:solidFill>
                  <a:srgbClr val="62777F"/>
                </a:solidFill>
              </a:rPr>
              <a:t>see the valuation problem discussed regarding seasonal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, Issue #2 slide </a:t>
            </a:r>
            <a:r>
              <a:rPr lang="en-US" dirty="0" smtClean="0">
                <a:solidFill>
                  <a:srgbClr val="62777F"/>
                </a:solidFill>
              </a:rPr>
              <a:t>54).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2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CSO Substitutability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For Capacity </a:t>
            </a:r>
            <a:r>
              <a:rPr lang="en-US" u="sng" dirty="0">
                <a:solidFill>
                  <a:srgbClr val="62777F"/>
                </a:solidFill>
              </a:rPr>
              <a:t>Commitment Periods </a:t>
            </a:r>
            <a:r>
              <a:rPr lang="en-US" u="sng" dirty="0" smtClean="0">
                <a:solidFill>
                  <a:srgbClr val="62777F"/>
                </a:solidFill>
              </a:rPr>
              <a:t>(CCPs) through </a:t>
            </a:r>
            <a:r>
              <a:rPr lang="en-US" u="sng" dirty="0">
                <a:solidFill>
                  <a:srgbClr val="62777F"/>
                </a:solidFill>
              </a:rPr>
              <a:t>CCP </a:t>
            </a:r>
            <a:r>
              <a:rPr lang="en-US" u="sng" dirty="0" smtClean="0">
                <a:solidFill>
                  <a:srgbClr val="62777F"/>
                </a:solidFill>
              </a:rPr>
              <a:t>10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Fixed zone demand parameters were used, which relied on transfers being either:</a:t>
            </a:r>
          </a:p>
          <a:p>
            <a:pPr marL="914400" lvl="1" indent="-457200"/>
            <a:r>
              <a:rPr lang="en-US" b="1" dirty="0" smtClean="0">
                <a:solidFill>
                  <a:srgbClr val="62777F"/>
                </a:solidFill>
              </a:rPr>
              <a:t>Fully </a:t>
            </a:r>
            <a:r>
              <a:rPr lang="en-US" b="1" dirty="0">
                <a:solidFill>
                  <a:srgbClr val="62777F"/>
                </a:solidFill>
              </a:rPr>
              <a:t>substitutable </a:t>
            </a:r>
            <a:r>
              <a:rPr lang="en-US" dirty="0">
                <a:solidFill>
                  <a:srgbClr val="62777F"/>
                </a:solidFill>
              </a:rPr>
              <a:t>(kW-for-kW</a:t>
            </a:r>
            <a:r>
              <a:rPr lang="en-US" dirty="0" smtClean="0">
                <a:solidFill>
                  <a:srgbClr val="62777F"/>
                </a:solidFill>
              </a:rPr>
              <a:t>), or</a:t>
            </a:r>
          </a:p>
          <a:p>
            <a:pPr marL="914400" lvl="1" indent="-457200"/>
            <a:r>
              <a:rPr lang="en-US" b="1" dirty="0" smtClean="0">
                <a:solidFill>
                  <a:srgbClr val="62777F"/>
                </a:solidFill>
              </a:rPr>
              <a:t>Not </a:t>
            </a:r>
            <a:r>
              <a:rPr lang="en-US" b="1" dirty="0">
                <a:solidFill>
                  <a:srgbClr val="62777F"/>
                </a:solidFill>
              </a:rPr>
              <a:t>allowed </a:t>
            </a:r>
            <a:r>
              <a:rPr lang="en-US" dirty="0">
                <a:solidFill>
                  <a:srgbClr val="62777F"/>
                </a:solidFill>
              </a:rPr>
              <a:t>if it would violate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fixed demand </a:t>
            </a:r>
            <a:r>
              <a:rPr lang="en-US" dirty="0" smtClean="0">
                <a:solidFill>
                  <a:srgbClr val="62777F"/>
                </a:solidFill>
              </a:rPr>
              <a:t>requirement</a:t>
            </a:r>
            <a:endParaRPr lang="en-US" dirty="0">
              <a:solidFill>
                <a:srgbClr val="62777F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Beginning with CCP 11</a:t>
            </a:r>
            <a:r>
              <a:rPr lang="en-US" dirty="0" smtClean="0">
                <a:solidFill>
                  <a:srgbClr val="62777F"/>
                </a:solidFill>
              </a:rPr>
              <a:t>, MRI-based </a:t>
            </a:r>
            <a:r>
              <a:rPr lang="en-US" dirty="0">
                <a:solidFill>
                  <a:srgbClr val="62777F"/>
                </a:solidFill>
              </a:rPr>
              <a:t>zone </a:t>
            </a:r>
            <a:r>
              <a:rPr lang="en-US" dirty="0" smtClean="0">
                <a:solidFill>
                  <a:srgbClr val="62777F"/>
                </a:solidFill>
              </a:rPr>
              <a:t>demand curves are used </a:t>
            </a:r>
            <a:endParaRPr lang="en-US" i="1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CSO transfers are allowed across zone boundaries at all points; </a:t>
            </a:r>
            <a:r>
              <a:rPr lang="en-US" b="1" i="1" dirty="0" smtClean="0">
                <a:solidFill>
                  <a:srgbClr val="62777F"/>
                </a:solidFill>
              </a:rPr>
              <a:t>there are no fixed requirements to prohibit transfers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Capacity </a:t>
            </a:r>
            <a:r>
              <a:rPr lang="en-US" dirty="0">
                <a:solidFill>
                  <a:srgbClr val="62777F"/>
                </a:solidFill>
              </a:rPr>
              <a:t>is </a:t>
            </a:r>
            <a:r>
              <a:rPr lang="en-US" dirty="0" smtClean="0">
                <a:solidFill>
                  <a:srgbClr val="62777F"/>
                </a:solidFill>
              </a:rPr>
              <a:t>now substitutable at all points; </a:t>
            </a:r>
            <a:r>
              <a:rPr lang="en-US" b="1" i="1" dirty="0" smtClean="0">
                <a:solidFill>
                  <a:srgbClr val="62777F"/>
                </a:solidFill>
              </a:rPr>
              <a:t>but the substitution is not kW-for-kW at all points</a:t>
            </a:r>
            <a:endParaRPr lang="en-US" b="1" i="1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Questions &amp; Comments - </a:t>
            </a:r>
            <a:r>
              <a:rPr lang="en-US" i="1" dirty="0" smtClean="0">
                <a:solidFill>
                  <a:srgbClr val="62777F"/>
                </a:solidFill>
              </a:rPr>
              <a:t>continued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i="1" dirty="0" smtClean="0">
                <a:solidFill>
                  <a:srgbClr val="62777F"/>
                </a:solidFill>
              </a:rPr>
              <a:t>Would </a:t>
            </a:r>
            <a:r>
              <a:rPr lang="en-US" i="1" dirty="0">
                <a:solidFill>
                  <a:srgbClr val="62777F"/>
                </a:solidFill>
              </a:rPr>
              <a:t>doing CSO </a:t>
            </a:r>
            <a:r>
              <a:rPr lang="en-US" i="1" dirty="0" err="1">
                <a:solidFill>
                  <a:srgbClr val="62777F"/>
                </a:solidFill>
              </a:rPr>
              <a:t>Bilaterals</a:t>
            </a:r>
            <a:r>
              <a:rPr lang="en-US" i="1" dirty="0">
                <a:solidFill>
                  <a:srgbClr val="62777F"/>
                </a:solidFill>
              </a:rPr>
              <a:t> as a stop-gap provide </a:t>
            </a:r>
            <a:r>
              <a:rPr lang="en-US" i="1" dirty="0" err="1">
                <a:solidFill>
                  <a:srgbClr val="62777F"/>
                </a:solidFill>
              </a:rPr>
              <a:t>bilaterals</a:t>
            </a:r>
            <a:r>
              <a:rPr lang="en-US" i="1" dirty="0">
                <a:solidFill>
                  <a:srgbClr val="62777F"/>
                </a:solidFill>
              </a:rPr>
              <a:t> an advantage over the ARA?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62777F"/>
                </a:solidFill>
              </a:rPr>
              <a:t>Response</a:t>
            </a:r>
            <a:r>
              <a:rPr lang="en-US" b="1" dirty="0" smtClean="0">
                <a:solidFill>
                  <a:srgbClr val="62777F"/>
                </a:solidFill>
              </a:rPr>
              <a:t>: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temporary ‘advantage’ over the ARA would be the first-come, first-served use of any transfer capability when </a:t>
            </a:r>
            <a:r>
              <a:rPr lang="en-US" dirty="0">
                <a:solidFill>
                  <a:srgbClr val="62777F"/>
                </a:solidFill>
              </a:rPr>
              <a:t>capacity is fully </a:t>
            </a:r>
            <a:r>
              <a:rPr lang="en-US" dirty="0" smtClean="0">
                <a:solidFill>
                  <a:srgbClr val="62777F"/>
                </a:solidFill>
              </a:rPr>
              <a:t>substitutable across zone boundaries</a:t>
            </a:r>
            <a:r>
              <a:rPr lang="en-US" dirty="0">
                <a:solidFill>
                  <a:srgbClr val="62777F"/>
                </a:solidFill>
              </a:rPr>
              <a:t> (see the valuation problem discussed regarding seasonal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, Issue #2 slide </a:t>
            </a:r>
            <a:r>
              <a:rPr lang="en-US" dirty="0" smtClean="0">
                <a:solidFill>
                  <a:srgbClr val="62777F"/>
                </a:solidFill>
              </a:rPr>
              <a:t>54).</a:t>
            </a:r>
          </a:p>
        </p:txBody>
      </p:sp>
    </p:spTree>
    <p:extLst>
      <p:ext uri="{BB962C8B-B14F-4D97-AF65-F5344CB8AC3E}">
        <p14:creationId xmlns:p14="http://schemas.microsoft.com/office/powerpoint/2010/main" val="14980741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Questions &amp; Comments - </a:t>
            </a:r>
            <a:r>
              <a:rPr lang="en-US" i="1" dirty="0" smtClean="0">
                <a:solidFill>
                  <a:srgbClr val="62777F"/>
                </a:solidFill>
              </a:rPr>
              <a:t>continued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i="1" dirty="0" smtClean="0">
                <a:solidFill>
                  <a:srgbClr val="62777F"/>
                </a:solidFill>
              </a:rPr>
              <a:t>Are </a:t>
            </a:r>
            <a:r>
              <a:rPr lang="en-US" i="1" dirty="0">
                <a:solidFill>
                  <a:srgbClr val="62777F"/>
                </a:solidFill>
              </a:rPr>
              <a:t>CSO </a:t>
            </a:r>
            <a:r>
              <a:rPr lang="en-US" i="1" dirty="0" err="1">
                <a:solidFill>
                  <a:srgbClr val="62777F"/>
                </a:solidFill>
              </a:rPr>
              <a:t>Bilaterals</a:t>
            </a:r>
            <a:r>
              <a:rPr lang="en-US" i="1" dirty="0">
                <a:solidFill>
                  <a:srgbClr val="62777F"/>
                </a:solidFill>
              </a:rPr>
              <a:t> really incompatible given the small amount of MWs</a:t>
            </a:r>
            <a:r>
              <a:rPr lang="en-US" i="1" dirty="0" smtClean="0">
                <a:solidFill>
                  <a:srgbClr val="62777F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Response:</a:t>
            </a:r>
            <a:endParaRPr lang="en-US" dirty="0" smtClean="0">
              <a:solidFill>
                <a:srgbClr val="62777F"/>
              </a:solidFill>
            </a:endParaRPr>
          </a:p>
          <a:p>
            <a:pPr lvl="0"/>
            <a:r>
              <a:rPr lang="en-US" dirty="0">
                <a:solidFill>
                  <a:srgbClr val="62777F"/>
                </a:solidFill>
              </a:rPr>
              <a:t>Yes.  The incompatibility is not a function of how many MW seek to trade as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, but rather </a:t>
            </a:r>
            <a:r>
              <a:rPr lang="en-US" dirty="0" smtClean="0">
                <a:solidFill>
                  <a:srgbClr val="62777F"/>
                </a:solidFill>
              </a:rPr>
              <a:t>occurs </a:t>
            </a:r>
            <a:r>
              <a:rPr lang="en-US" dirty="0">
                <a:solidFill>
                  <a:srgbClr val="62777F"/>
                </a:solidFill>
              </a:rPr>
              <a:t>when the MW being shed and acquired do not have the same reliability benefit (</a:t>
            </a:r>
            <a:r>
              <a:rPr lang="en-US" i="1" dirty="0">
                <a:solidFill>
                  <a:srgbClr val="62777F"/>
                </a:solidFill>
              </a:rPr>
              <a:t>i.e</a:t>
            </a:r>
            <a:r>
              <a:rPr lang="en-US" dirty="0">
                <a:solidFill>
                  <a:srgbClr val="62777F"/>
                </a:solidFill>
              </a:rPr>
              <a:t>., MRI value).</a:t>
            </a:r>
          </a:p>
          <a:p>
            <a:pPr lvl="0"/>
            <a:r>
              <a:rPr lang="en-US" dirty="0">
                <a:solidFill>
                  <a:srgbClr val="62777F"/>
                </a:solidFill>
              </a:rPr>
              <a:t>Under the current rules,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are not permitted if they would violate the fixed zonal demand requirements, </a:t>
            </a:r>
            <a:r>
              <a:rPr lang="en-US" i="1" dirty="0">
                <a:solidFill>
                  <a:srgbClr val="62777F"/>
                </a:solidFill>
              </a:rPr>
              <a:t>regardless</a:t>
            </a:r>
            <a:r>
              <a:rPr lang="en-US" dirty="0">
                <a:solidFill>
                  <a:srgbClr val="62777F"/>
                </a:solidFill>
              </a:rPr>
              <a:t> of the MW involved</a:t>
            </a:r>
            <a:r>
              <a:rPr lang="en-US" dirty="0" smtClean="0">
                <a:solidFill>
                  <a:srgbClr val="62777F"/>
                </a:solidFill>
              </a:rPr>
              <a:t>.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93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Questions &amp; Comments - </a:t>
            </a:r>
            <a:r>
              <a:rPr lang="en-US" i="1" dirty="0" smtClean="0">
                <a:solidFill>
                  <a:srgbClr val="62777F"/>
                </a:solidFill>
              </a:rPr>
              <a:t>continued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n-US" i="1" dirty="0">
                <a:solidFill>
                  <a:srgbClr val="62777F"/>
                </a:solidFill>
              </a:rPr>
              <a:t>Every MW is important to the participant.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Response: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We agree.  Notwithstanding the implementation challenges, ARA1 </a:t>
            </a:r>
            <a:r>
              <a:rPr lang="en-US" dirty="0">
                <a:solidFill>
                  <a:srgbClr val="62777F"/>
                </a:solidFill>
              </a:rPr>
              <a:t>will </a:t>
            </a:r>
            <a:r>
              <a:rPr lang="en-US" dirty="0" smtClean="0">
                <a:solidFill>
                  <a:srgbClr val="62777F"/>
                </a:solidFill>
              </a:rPr>
              <a:t>provide participants the </a:t>
            </a:r>
            <a:r>
              <a:rPr lang="en-US" dirty="0">
                <a:solidFill>
                  <a:srgbClr val="62777F"/>
                </a:solidFill>
              </a:rPr>
              <a:t>ability to shed or </a:t>
            </a:r>
            <a:r>
              <a:rPr lang="en-US" dirty="0" smtClean="0">
                <a:solidFill>
                  <a:srgbClr val="62777F"/>
                </a:solidFill>
              </a:rPr>
              <a:t>acquire a CSO.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724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Questions &amp; Comments - </a:t>
            </a:r>
            <a:r>
              <a:rPr lang="en-US" i="1" dirty="0" smtClean="0">
                <a:solidFill>
                  <a:srgbClr val="62777F"/>
                </a:solidFill>
              </a:rPr>
              <a:t>continued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6"/>
            </a:pPr>
            <a:r>
              <a:rPr lang="en-US" i="1" dirty="0">
                <a:solidFill>
                  <a:srgbClr val="62777F"/>
                </a:solidFill>
              </a:rPr>
              <a:t>Is there a way to create a price cap for ARTs to limit the price delta?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Response: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>
                <a:solidFill>
                  <a:srgbClr val="62777F"/>
                </a:solidFill>
              </a:rPr>
              <a:t>The scope of the ART proposal </a:t>
            </a:r>
            <a:r>
              <a:rPr lang="en-US" dirty="0" smtClean="0">
                <a:solidFill>
                  <a:srgbClr val="62777F"/>
                </a:solidFill>
              </a:rPr>
              <a:t>is, to the extent possible, provide an ‘in-kind’ type of replacement </a:t>
            </a:r>
            <a:r>
              <a:rPr lang="en-US" dirty="0">
                <a:solidFill>
                  <a:srgbClr val="62777F"/>
                </a:solidFill>
              </a:rPr>
              <a:t>for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(</a:t>
            </a:r>
            <a:r>
              <a:rPr lang="en-US" i="1" dirty="0" smtClean="0">
                <a:solidFill>
                  <a:srgbClr val="62777F"/>
                </a:solidFill>
              </a:rPr>
              <a:t>i.e.,</a:t>
            </a:r>
            <a:r>
              <a:rPr lang="en-US" dirty="0" smtClean="0">
                <a:solidFill>
                  <a:srgbClr val="62777F"/>
                </a:solidFill>
              </a:rPr>
              <a:t>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do not have a ‘price-conditional’ functionality).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In the future the ISO could consider suggested enhancements to the ART construct.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873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45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7705" y="6260275"/>
            <a:ext cx="458190" cy="2286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Conclusion</a:t>
            </a:r>
            <a:endParaRPr lang="en-US" sz="1400" b="0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343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62777F"/>
                </a:solidFill>
              </a:rPr>
              <a:t>The problem.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current annual CSO Bilateral construct is incompatible with the use of zonal Marginal Reliability Impact (MRI) demand curves in annual reconfiguration </a:t>
            </a:r>
            <a:r>
              <a:rPr lang="en-US" dirty="0" smtClean="0">
                <a:solidFill>
                  <a:srgbClr val="62777F"/>
                </a:solidFill>
              </a:rPr>
              <a:t>auctions</a:t>
            </a:r>
          </a:p>
          <a:p>
            <a:r>
              <a:rPr lang="en-US" b="1" dirty="0">
                <a:solidFill>
                  <a:srgbClr val="62777F"/>
                </a:solidFill>
              </a:rPr>
              <a:t>The </a:t>
            </a:r>
            <a:r>
              <a:rPr lang="en-US" b="1" dirty="0" smtClean="0">
                <a:solidFill>
                  <a:srgbClr val="62777F"/>
                </a:solidFill>
              </a:rPr>
              <a:t>proposed solution</a:t>
            </a:r>
            <a:r>
              <a:rPr lang="en-US" dirty="0">
                <a:solidFill>
                  <a:srgbClr val="62777F"/>
                </a:solidFill>
              </a:rPr>
              <a:t>: Replace annual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with Annual Reconfiguration Transactions (ARTs</a:t>
            </a:r>
            <a:r>
              <a:rPr lang="en-US" dirty="0" smtClean="0">
                <a:solidFill>
                  <a:srgbClr val="62777F"/>
                </a:solidFill>
              </a:rPr>
              <a:t>), along with conforming changes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2080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Stakeholder Schedule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841152609"/>
              </p:ext>
            </p:extLst>
          </p:nvPr>
        </p:nvGraphicFramePr>
        <p:xfrm>
          <a:off x="457200" y="1600200"/>
          <a:ext cx="8229600" cy="429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2777F"/>
                          </a:solidFill>
                        </a:rPr>
                        <a:t>Markets</a:t>
                      </a:r>
                      <a:r>
                        <a:rPr lang="en-US" b="1" baseline="0" dirty="0" smtClean="0">
                          <a:solidFill>
                            <a:srgbClr val="62777F"/>
                          </a:solidFill>
                        </a:rPr>
                        <a:t> Committee</a:t>
                      </a:r>
                      <a:br>
                        <a:rPr lang="en-US" b="1" baseline="0" dirty="0" smtClean="0">
                          <a:solidFill>
                            <a:srgbClr val="62777F"/>
                          </a:solidFill>
                        </a:rPr>
                      </a:br>
                      <a:r>
                        <a:rPr lang="en-US" b="1" baseline="0" dirty="0" smtClean="0">
                          <a:solidFill>
                            <a:srgbClr val="62777F"/>
                          </a:solidFill>
                        </a:rPr>
                        <a:t>June 13-14, 2017</a:t>
                      </a:r>
                      <a:endParaRPr lang="en-US" b="1" dirty="0">
                        <a:solidFill>
                          <a:srgbClr val="62777F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2777F"/>
                          </a:solidFill>
                        </a:rPr>
                        <a:t>Problem</a:t>
                      </a:r>
                      <a:r>
                        <a:rPr lang="en-US" baseline="0" dirty="0" smtClean="0">
                          <a:solidFill>
                            <a:srgbClr val="62777F"/>
                          </a:solidFill>
                        </a:rPr>
                        <a:t> discussion</a:t>
                      </a:r>
                      <a:endParaRPr lang="en-US" dirty="0">
                        <a:solidFill>
                          <a:srgbClr val="62777F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777F"/>
                          </a:solidFill>
                        </a:rPr>
                        <a:t>Markets</a:t>
                      </a:r>
                      <a:r>
                        <a:rPr lang="en-US" b="1" baseline="0" dirty="0" smtClean="0">
                          <a:solidFill>
                            <a:srgbClr val="62777F"/>
                          </a:solidFill>
                        </a:rPr>
                        <a:t> Committee</a:t>
                      </a:r>
                      <a:br>
                        <a:rPr lang="en-US" b="1" baseline="0" dirty="0" smtClean="0">
                          <a:solidFill>
                            <a:srgbClr val="62777F"/>
                          </a:solidFill>
                        </a:rPr>
                      </a:br>
                      <a:r>
                        <a:rPr lang="en-US" b="1" baseline="0" dirty="0" smtClean="0">
                          <a:solidFill>
                            <a:srgbClr val="62777F"/>
                          </a:solidFill>
                        </a:rPr>
                        <a:t>July 11-12, 2017</a:t>
                      </a:r>
                      <a:endParaRPr lang="en-US" b="1" dirty="0" smtClean="0">
                        <a:solidFill>
                          <a:srgbClr val="62777F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2777F"/>
                          </a:solidFill>
                        </a:rPr>
                        <a:t>Proposal presentation</a:t>
                      </a:r>
                      <a:endParaRPr lang="en-US" dirty="0">
                        <a:solidFill>
                          <a:srgbClr val="62777F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  <a:br>
                        <a:rPr lang="en-US" b="1" baseline="0" dirty="0" smtClean="0"/>
                      </a:br>
                      <a:r>
                        <a:rPr lang="en-US" b="1" baseline="0" dirty="0" smtClean="0"/>
                        <a:t>August 8-10, 2017</a:t>
                      </a:r>
                      <a:endParaRPr lang="en-US" b="1" dirty="0" smtClean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and </a:t>
                      </a:r>
                      <a:r>
                        <a:rPr lang="en-US" smtClean="0"/>
                        <a:t>conforming changes discussion 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September</a:t>
                      </a:r>
                      <a:r>
                        <a:rPr lang="en-US" b="1" baseline="0" dirty="0" smtClean="0"/>
                        <a:t> 12-13</a:t>
                      </a:r>
                      <a:r>
                        <a:rPr lang="en-US" b="1" dirty="0" smtClean="0"/>
                        <a:t>, 2017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Proposal discussion and Tariff</a:t>
                      </a:r>
                      <a:r>
                        <a:rPr lang="en-US" baseline="0" dirty="0" smtClean="0"/>
                        <a:t> language presentation</a:t>
                      </a:r>
                      <a:endParaRPr lang="en-US" dirty="0" smtClean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October </a:t>
                      </a:r>
                      <a:r>
                        <a:rPr lang="en-US" b="1" baseline="0" dirty="0" smtClean="0"/>
                        <a:t>3-4</a:t>
                      </a:r>
                      <a:r>
                        <a:rPr lang="en-US" b="1" dirty="0" smtClean="0"/>
                        <a:t>, 2017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4578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Participants Committee</a:t>
                      </a:r>
                    </a:p>
                    <a:p>
                      <a:r>
                        <a:rPr lang="en-US" b="1" dirty="0" smtClean="0"/>
                        <a:t>November </a:t>
                      </a:r>
                      <a:r>
                        <a:rPr lang="en-US" b="1" baseline="0" dirty="0" smtClean="0"/>
                        <a:t>3, 2017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Andrew Gillespie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66800" y="52578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540-4088 | Agillespie@iso-ne.com</a:t>
            </a:r>
          </a:p>
        </p:txBody>
      </p:sp>
    </p:spTree>
    <p:extLst>
      <p:ext uri="{BB962C8B-B14F-4D97-AF65-F5344CB8AC3E}">
        <p14:creationId xmlns:p14="http://schemas.microsoft.com/office/powerpoint/2010/main" val="2977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Acronyms Used in this Presentation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2777F"/>
                </a:solidFill>
              </a:rPr>
              <a:t>CSO – Capacity Supply Obligation</a:t>
            </a:r>
          </a:p>
          <a:p>
            <a:r>
              <a:rPr lang="en-US" dirty="0">
                <a:solidFill>
                  <a:srgbClr val="62777F"/>
                </a:solidFill>
              </a:rPr>
              <a:t>MRI – Marginal Reliability Impact</a:t>
            </a:r>
          </a:p>
          <a:p>
            <a:r>
              <a:rPr lang="en-US" dirty="0">
                <a:solidFill>
                  <a:srgbClr val="62777F"/>
                </a:solidFill>
              </a:rPr>
              <a:t>ART – Annual Reconfiguration Transaction - </a:t>
            </a:r>
            <a:r>
              <a:rPr lang="en-US" b="1" i="1" dirty="0">
                <a:solidFill>
                  <a:srgbClr val="62777F"/>
                </a:solidFill>
              </a:rPr>
              <a:t>new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>
                <a:solidFill>
                  <a:srgbClr val="62777F"/>
                </a:solidFill>
              </a:rPr>
              <a:t>CCP – Capacity Commitment Period</a:t>
            </a:r>
          </a:p>
          <a:p>
            <a:r>
              <a:rPr lang="en-US" dirty="0">
                <a:solidFill>
                  <a:srgbClr val="62777F"/>
                </a:solidFill>
              </a:rPr>
              <a:t>ARA – Annual reconfiguration </a:t>
            </a:r>
            <a:r>
              <a:rPr lang="en-US" dirty="0" smtClean="0">
                <a:solidFill>
                  <a:srgbClr val="62777F"/>
                </a:solidFill>
              </a:rPr>
              <a:t>auction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QC – Qualified Capacity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LSR – Local Sourcing Requirement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MCL – Maximum Capacity Limit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PFP – Pay-for-Performance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How to Facilitate ‘Private’ Transfers?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62777F"/>
                </a:solidFill>
              </a:rPr>
              <a:t>The advantage of a ‘private’ transfer versus the annual reconfiguration auction (ARA) is price certainty</a:t>
            </a:r>
          </a:p>
          <a:p>
            <a:pPr marL="917575" lvl="1"/>
            <a:r>
              <a:rPr lang="en-US" dirty="0">
                <a:solidFill>
                  <a:srgbClr val="62777F"/>
                </a:solidFill>
              </a:rPr>
              <a:t>Participant A: What price can I shed this CSO?</a:t>
            </a:r>
          </a:p>
          <a:p>
            <a:pPr marL="917575" lvl="1"/>
            <a:r>
              <a:rPr lang="en-US" dirty="0">
                <a:solidFill>
                  <a:srgbClr val="62777F"/>
                </a:solidFill>
              </a:rPr>
              <a:t>Participant B: What price can I acquire a CSO?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If </a:t>
            </a:r>
            <a:r>
              <a:rPr lang="en-US" dirty="0">
                <a:solidFill>
                  <a:srgbClr val="62777F"/>
                </a:solidFill>
              </a:rPr>
              <a:t>we ignore partial </a:t>
            </a:r>
            <a:r>
              <a:rPr lang="en-US" dirty="0" smtClean="0">
                <a:solidFill>
                  <a:srgbClr val="62777F"/>
                </a:solidFill>
              </a:rPr>
              <a:t>substitutability, </a:t>
            </a:r>
            <a:r>
              <a:rPr lang="en-US" dirty="0">
                <a:solidFill>
                  <a:srgbClr val="62777F"/>
                </a:solidFill>
              </a:rPr>
              <a:t>there is no accounting for the </a:t>
            </a:r>
            <a:r>
              <a:rPr lang="en-US" dirty="0" smtClean="0">
                <a:solidFill>
                  <a:srgbClr val="62777F"/>
                </a:solidFill>
              </a:rPr>
              <a:t>reliability impact on the system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If </a:t>
            </a:r>
            <a:r>
              <a:rPr lang="en-US" dirty="0">
                <a:solidFill>
                  <a:srgbClr val="62777F"/>
                </a:solidFill>
              </a:rPr>
              <a:t>it improves, consumers are advantaged at suppliers’ </a:t>
            </a:r>
            <a:r>
              <a:rPr lang="en-US" dirty="0" smtClean="0">
                <a:solidFill>
                  <a:srgbClr val="62777F"/>
                </a:solidFill>
              </a:rPr>
              <a:t>expense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If </a:t>
            </a:r>
            <a:r>
              <a:rPr lang="en-US" dirty="0">
                <a:solidFill>
                  <a:srgbClr val="62777F"/>
                </a:solidFill>
              </a:rPr>
              <a:t>it worsens, suppliers are advantaged at consumers’ </a:t>
            </a:r>
            <a:r>
              <a:rPr lang="en-US" dirty="0" smtClean="0">
                <a:solidFill>
                  <a:srgbClr val="62777F"/>
                </a:solidFill>
              </a:rPr>
              <a:t>expense</a:t>
            </a:r>
            <a:endParaRPr lang="en-US" sz="2400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A mechanism is needed that:</a:t>
            </a:r>
            <a:endParaRPr lang="en-US" dirty="0">
              <a:solidFill>
                <a:srgbClr val="62777F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62777F"/>
                </a:solidFill>
              </a:rPr>
              <a:t>Provides </a:t>
            </a:r>
            <a:r>
              <a:rPr lang="en-US" dirty="0">
                <a:solidFill>
                  <a:srgbClr val="62777F"/>
                </a:solidFill>
              </a:rPr>
              <a:t>price </a:t>
            </a:r>
            <a:r>
              <a:rPr lang="en-US" dirty="0" smtClean="0">
                <a:solidFill>
                  <a:srgbClr val="62777F"/>
                </a:solidFill>
              </a:rPr>
              <a:t>certainty for annual CSO transfers, </a:t>
            </a:r>
            <a:r>
              <a:rPr lang="en-US" dirty="0">
                <a:solidFill>
                  <a:srgbClr val="62777F"/>
                </a:solidFill>
              </a:rPr>
              <a:t>and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62777F"/>
                </a:solidFill>
              </a:rPr>
              <a:t>Accounts for the impact on the system</a:t>
            </a:r>
            <a:endParaRPr lang="en-US" b="1" dirty="0" smtClean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Links to Prior Presentations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2017-06-13 and 2017-06-14 MC A07 Zonal Demand Curves: CSO Transactions using MRI Demand Curves </a:t>
            </a:r>
            <a:endParaRPr lang="en-US" dirty="0" smtClean="0"/>
          </a:p>
          <a:p>
            <a:r>
              <a:rPr lang="en-US" dirty="0">
                <a:hlinkClick r:id="rId3"/>
              </a:rPr>
              <a:t>2017-07-11 and 2017-07-12 MC A06 Zonal Demand Curves: CSO Transactions using MRI Demand Curves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032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3565174"/>
              </p:ext>
            </p:extLst>
          </p:nvPr>
        </p:nvGraphicFramePr>
        <p:xfrm>
          <a:off x="457200" y="1371600"/>
          <a:ext cx="8229599" cy="281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68384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Annual CSO Bilateral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1</a:t>
                      </a:r>
                      <a:endParaRPr lang="en-US" sz="16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ARA1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Annual CSO Bilateral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2</a:t>
                      </a:r>
                      <a:endParaRPr lang="en-US" sz="16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ARA2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Annual CSO Bilateral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3</a:t>
                      </a:r>
                      <a:endParaRPr lang="en-US" sz="16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ARA3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</a:tr>
              <a:tr h="533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CCP 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0000"/>
                          </a:solidFill>
                          <a:effectLst/>
                        </a:rPr>
                        <a:t>0.8%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</a:tr>
              <a:tr h="533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CCP 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0000"/>
                          </a:solidFill>
                          <a:effectLst/>
                        </a:rPr>
                        <a:t>0.7%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</a:tr>
              <a:tr h="533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CCP 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rgbClr val="000000"/>
                        </a:solidFill>
                      </a:endParaRP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44873" marR="44873" anchor="ctr"/>
                </a:tc>
              </a:tr>
              <a:tr h="533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CCP 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0.0003%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44873" marR="44873" anchor="ctr"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4495800"/>
            <a:ext cx="82296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Annual CSO Bilateral – percentage of </a:t>
            </a:r>
            <a:r>
              <a:rPr lang="en-US" dirty="0">
                <a:solidFill>
                  <a:schemeClr val="tx1"/>
                </a:solidFill>
              </a:rPr>
              <a:t>FCA cleared </a:t>
            </a:r>
            <a:r>
              <a:rPr lang="en-US" dirty="0" smtClean="0">
                <a:solidFill>
                  <a:schemeClr val="tx1"/>
                </a:solidFill>
              </a:rPr>
              <a:t>capacity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ARA – percentage of FCA cleared capacity participating in 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Annual CSO Bilateral &amp; ARA Volume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50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from Capacity Commitment Periods 1 - 7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value is a percentage of </a:t>
            </a:r>
            <a:r>
              <a:rPr lang="en-US" dirty="0">
                <a:solidFill>
                  <a:schemeClr val="tx1"/>
                </a:solidFill>
              </a:rPr>
              <a:t>FCA cleared capacity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Monthly CSO Bilateral &amp; ARA Volume</a:t>
            </a:r>
            <a:endParaRPr lang="en-US" dirty="0">
              <a:solidFill>
                <a:srgbClr val="62777F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3173579"/>
              </p:ext>
            </p:extLst>
          </p:nvPr>
        </p:nvGraphicFramePr>
        <p:xfrm>
          <a:off x="4648200" y="1404938"/>
          <a:ext cx="4038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Winter Months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="1" u="sng" dirty="0" smtClean="0"/>
                        <a:t>Ave.</a:t>
                      </a:r>
                      <a:r>
                        <a:rPr lang="en-US" b="1" u="sng" baseline="0" dirty="0" smtClean="0"/>
                        <a:t> monthly reconfiguration auction</a:t>
                      </a:r>
                      <a:endParaRPr lang="en-US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0"/>
                      <a:r>
                        <a:rPr lang="en-US" dirty="0" smtClean="0"/>
                        <a:t>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0"/>
                      <a:r>
                        <a:rPr lang="en-US" dirty="0" smtClean="0"/>
                        <a:t>Cleared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1.1 %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1.7 %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="1" u="sng" dirty="0" smtClean="0"/>
                        <a:t>Ave. monthly CSO Bilateral</a:t>
                      </a:r>
                      <a:endParaRPr lang="en-US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</a:t>
                      </a:r>
                      <a:r>
                        <a:rPr lang="en-US" baseline="0" dirty="0" smtClean="0"/>
                        <a:t> %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</a:t>
                      </a:r>
                      <a:r>
                        <a:rPr lang="en-US" baseline="0" dirty="0" smtClean="0"/>
                        <a:t> %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8377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Annual Reconfiguration Auction Schedule and Demand Parameters Used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23348"/>
              </p:ext>
            </p:extLst>
          </p:nvPr>
        </p:nvGraphicFramePr>
        <p:xfrm>
          <a:off x="457200" y="1600200"/>
          <a:ext cx="8229600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762000"/>
                <a:gridCol w="685800"/>
                <a:gridCol w="609600"/>
                <a:gridCol w="685800"/>
                <a:gridCol w="1066800"/>
                <a:gridCol w="9144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 - 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Capacity Commitment Period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System 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Demand Parameter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Zonal 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Demand Parameter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CSO 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B/L Parameters/Limits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0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2017-2018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(ICR)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(LSR, MCL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Full/no substitution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2018-2019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Sloped linear -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continuous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(LSR, MCL)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Full/no substitution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2019-2020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MRI - continuous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substitution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2021-2022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'21</a:t>
                      </a: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2022-2023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'22</a:t>
                      </a: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FCA 11 Results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51514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FCA 11 was held on February 6, 2017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system cleared 35,835 MW of capacity with a price in Rest-of-Pool of $5.297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SENE cleared 11,736 MW with a congestion price of $0.000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NNE cleared 8,344 MW with a congestion price of $0.000</a:t>
            </a:r>
            <a:endParaRPr lang="en-US" dirty="0">
              <a:solidFill>
                <a:srgbClr val="62777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56265"/>
              </p:ext>
            </p:extLst>
          </p:nvPr>
        </p:nvGraphicFramePr>
        <p:xfrm>
          <a:off x="1219200" y="3962400"/>
          <a:ext cx="6096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355"/>
                <a:gridCol w="1538243"/>
                <a:gridCol w="1538243"/>
                <a:gridCol w="170915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Truncation Point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 Cleared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Clearing Price ($/kW-month)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35,835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$5.297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$5.297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$5.297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Proposal: 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Annual Reconfiguration Transaction (ART)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2777F"/>
                </a:solidFill>
              </a:rPr>
              <a:t>What is it?</a:t>
            </a:r>
            <a:endParaRPr lang="en-US" b="1" dirty="0">
              <a:solidFill>
                <a:srgbClr val="62777F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An agreement that achieves the equivalent of a fixed price ‘private’ transfer, based on the intent of one participant to shed a resource’s CSO in the ARA and the intent of another participant to acquire a CSO in the ARA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parties negotiate and agree on the following ART terms: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specific transferring and acquiring resources</a:t>
            </a:r>
            <a:endParaRPr lang="en-US" dirty="0">
              <a:solidFill>
                <a:srgbClr val="62777F"/>
              </a:solidFill>
            </a:endParaRP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transaction amount (MW)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A set price ($/kW-mo.) and capacity zone</a:t>
            </a:r>
          </a:p>
          <a:p>
            <a:pPr marL="457200"/>
            <a:r>
              <a:rPr lang="en-US" u="sng" dirty="0" smtClean="0">
                <a:solidFill>
                  <a:srgbClr val="62777F"/>
                </a:solidFill>
              </a:rPr>
              <a:t>Separately</a:t>
            </a:r>
            <a:r>
              <a:rPr lang="en-US" dirty="0" smtClean="0">
                <a:solidFill>
                  <a:srgbClr val="62777F"/>
                </a:solidFill>
              </a:rPr>
              <a:t>, participants submit demand bids and supply offers into the ARA for the specified transferring and acquiring resources</a:t>
            </a:r>
          </a:p>
        </p:txBody>
      </p:sp>
    </p:spTree>
    <p:extLst>
      <p:ext uri="{BB962C8B-B14F-4D97-AF65-F5344CB8AC3E}">
        <p14:creationId xmlns:p14="http://schemas.microsoft.com/office/powerpoint/2010/main" val="2316531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 - NEPOOL Technical Committees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NEPOOL Technical Committees</Template>
  <TotalTime>0</TotalTime>
  <Words>6013</Words>
  <Application>Microsoft Office PowerPoint</Application>
  <PresentationFormat>On-screen Show (4:3)</PresentationFormat>
  <Paragraphs>843</Paragraphs>
  <Slides>84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Presentation - NEPOOL Technical Committees</vt:lpstr>
      <vt:lpstr>blank</vt:lpstr>
      <vt:lpstr>PowerPoint Presentation</vt:lpstr>
      <vt:lpstr>PowerPoint Presentation</vt:lpstr>
      <vt:lpstr>Problem Summary</vt:lpstr>
      <vt:lpstr>Proposal</vt:lpstr>
      <vt:lpstr>Today’s Topics</vt:lpstr>
      <vt:lpstr>Previous presentations  – A quick review</vt:lpstr>
      <vt:lpstr>CSO Substitutability</vt:lpstr>
      <vt:lpstr>How to Facilitate ‘Private’ Transfers?</vt:lpstr>
      <vt:lpstr>Proposal:  Annual Reconfiguration Transaction (ART)</vt:lpstr>
      <vt:lpstr>How Does an ART Work?</vt:lpstr>
      <vt:lpstr>ART Summary</vt:lpstr>
      <vt:lpstr>Other ART Observations</vt:lpstr>
      <vt:lpstr>Differences Between ARTs and CSO Bilaterals</vt:lpstr>
      <vt:lpstr>Limits and Reliability Reviews</vt:lpstr>
      <vt:lpstr>ART Limit - Example</vt:lpstr>
      <vt:lpstr>conforming changes for  annual reconfiguration transactions </vt:lpstr>
      <vt:lpstr>Monthly CSO Bilaterals and reconfiguration auctions</vt:lpstr>
      <vt:lpstr>Monthly CSO Bilaterals</vt:lpstr>
      <vt:lpstr>Substitutability Comparison</vt:lpstr>
      <vt:lpstr>Proposal: Use MRI Truncation Points</vt:lpstr>
      <vt:lpstr>Significant decrease thresholds and ‘mandatory’ demand bids in ARA3</vt:lpstr>
      <vt:lpstr>Scope</vt:lpstr>
      <vt:lpstr>Significant Decreases - Background</vt:lpstr>
      <vt:lpstr>Roadmap:</vt:lpstr>
      <vt:lpstr>ARA3 Resource Qualification</vt:lpstr>
      <vt:lpstr>ARA3 Qualification - Outcomes</vt:lpstr>
      <vt:lpstr>Observation #1: Timing of ARA3 Qualification</vt:lpstr>
      <vt:lpstr>Observation #1: Timing of ARA3 Qualification False Positives</vt:lpstr>
      <vt:lpstr>Observation #1: Timing of ARA3 Qualification False Negatives</vt:lpstr>
      <vt:lpstr>Observation #1: Timing of ARA3 Qualification Takeaways</vt:lpstr>
      <vt:lpstr>Significant Decrease Thresholds After ARA3 Qualification</vt:lpstr>
      <vt:lpstr>Observation #2: Significant Decrease Thresholds Some Examples (ARA3)</vt:lpstr>
      <vt:lpstr>Observation #2: Significant Decrease Thresholds Actual Occurrences (ARA3)</vt:lpstr>
      <vt:lpstr>Observation #2: Significant Decrease Thresholds Takeaways</vt:lpstr>
      <vt:lpstr>Maximum Bid/Offer Amounts in ARAs</vt:lpstr>
      <vt:lpstr>Maximum Demand Bid Amount - Example</vt:lpstr>
      <vt:lpstr>‘Mandatory’ Demand Bids in ARA3</vt:lpstr>
      <vt:lpstr>Overcorrection</vt:lpstr>
      <vt:lpstr>Overcorrection - Takeaways</vt:lpstr>
      <vt:lpstr>Negative CSO</vt:lpstr>
      <vt:lpstr>Negative CSO - Takeaways</vt:lpstr>
      <vt:lpstr>Mandatory Demand Bids in ARA3 Takeaways</vt:lpstr>
      <vt:lpstr>Summary of Observations and Takeaways</vt:lpstr>
      <vt:lpstr>Proposal</vt:lpstr>
      <vt:lpstr>Modified Significant Decrease Thresholds Examples</vt:lpstr>
      <vt:lpstr>Modified Significant Decrease Thresholds  Basis for 2 MW Limit</vt:lpstr>
      <vt:lpstr>Comparison – Current vs. Proposed</vt:lpstr>
      <vt:lpstr>Mandatory Demand Bid – MW Amount of Bid</vt:lpstr>
      <vt:lpstr>Mandatory Demand Bids &amp; Significant Decreases Wrap-up</vt:lpstr>
      <vt:lpstr>Annual and Seasonal CSO Bilaterals</vt:lpstr>
      <vt:lpstr>The Problem with Seasonal CSO Bilaterals</vt:lpstr>
      <vt:lpstr>Seasonal CSO Bilaterals - Issues</vt:lpstr>
      <vt:lpstr>Seasonal CSO Bilaterals - Issue #1</vt:lpstr>
      <vt:lpstr>Seasonal CSO Bilaterals - Issue #2</vt:lpstr>
      <vt:lpstr>Seasonal CSO Bilaterals - Issue #3</vt:lpstr>
      <vt:lpstr>Seasonal CSO Bilaterals - Proposal</vt:lpstr>
      <vt:lpstr>conforming changes for  annual reconfiguration transactions -  A Summary</vt:lpstr>
      <vt:lpstr>Monthly CSO Bilaterals and Reconfiguration Auctions </vt:lpstr>
      <vt:lpstr>Significant Decrease Thresholds and ‘Mandatory’ Demand Bids in ARA3</vt:lpstr>
      <vt:lpstr>Annual and Seasonal CSO Bilaterals</vt:lpstr>
      <vt:lpstr>Implementation </vt:lpstr>
      <vt:lpstr>The Current Situation</vt:lpstr>
      <vt:lpstr>A Temporary Solution is Needed</vt:lpstr>
      <vt:lpstr>Tariff changes</vt:lpstr>
      <vt:lpstr>Tariff Changes - Sections and Committees</vt:lpstr>
      <vt:lpstr>Questions &amp; Comments</vt:lpstr>
      <vt:lpstr>Questions &amp; Comments</vt:lpstr>
      <vt:lpstr>Questions &amp; Comments - continued</vt:lpstr>
      <vt:lpstr>Questions &amp; Comments - continued</vt:lpstr>
      <vt:lpstr>Questions &amp; Comments - continued</vt:lpstr>
      <vt:lpstr>Questions &amp; Comments - continued</vt:lpstr>
      <vt:lpstr>Questions &amp; Comments - continued</vt:lpstr>
      <vt:lpstr>Questions &amp; Comments - continued</vt:lpstr>
      <vt:lpstr>Conclusion</vt:lpstr>
      <vt:lpstr>Conclusion</vt:lpstr>
      <vt:lpstr>Stakeholder Schedule</vt:lpstr>
      <vt:lpstr>PowerPoint Presentation</vt:lpstr>
      <vt:lpstr>Acronyms Used in this Presentation</vt:lpstr>
      <vt:lpstr>Appendix </vt:lpstr>
      <vt:lpstr>Links to Prior Presentations</vt:lpstr>
      <vt:lpstr>Annual CSO Bilateral &amp; ARA Volume</vt:lpstr>
      <vt:lpstr>Monthly CSO Bilateral &amp; ARA Volume</vt:lpstr>
      <vt:lpstr>Annual Reconfiguration Auction Schedule and Demand Parameters Used</vt:lpstr>
      <vt:lpstr>FCA 11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2017-06-07T19:08:22Z</dcterms:created>
  <dcterms:modified xsi:type="dcterms:W3CDTF">2017-08-01T12:51:59Z</dcterms:modified>
</cp:coreProperties>
</file>